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58" r:id="rId5"/>
    <p:sldId id="292" r:id="rId6"/>
    <p:sldId id="279" r:id="rId7"/>
    <p:sldId id="260" r:id="rId8"/>
    <p:sldId id="261" r:id="rId9"/>
    <p:sldId id="280" r:id="rId10"/>
    <p:sldId id="262" r:id="rId11"/>
    <p:sldId id="285" r:id="rId12"/>
    <p:sldId id="283" r:id="rId13"/>
    <p:sldId id="284" r:id="rId14"/>
    <p:sldId id="274" r:id="rId15"/>
    <p:sldId id="289" r:id="rId16"/>
    <p:sldId id="276" r:id="rId17"/>
    <p:sldId id="297" r:id="rId18"/>
    <p:sldId id="277" r:id="rId19"/>
    <p:sldId id="272" r:id="rId20"/>
    <p:sldId id="281" r:id="rId21"/>
    <p:sldId id="282" r:id="rId22"/>
    <p:sldId id="295" r:id="rId23"/>
    <p:sldId id="294" r:id="rId2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Советы логопеда родителям дошкольников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3" descr="мама с ребенком и книго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6967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51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ПРОЯВЛЕНИЯ </a:t>
            </a:r>
            <a:r>
              <a:rPr lang="ru-RU" sz="2700" b="1" dirty="0">
                <a:solidFill>
                  <a:srgbClr val="FF0000"/>
                </a:solidFill>
              </a:rPr>
              <a:t>РЕЧЕВЫХ НАРУШЕНИЙ В МЛАДЕНЬЧЕСТВЕ И РАННЕМ </a:t>
            </a:r>
            <a:r>
              <a:rPr lang="ru-RU" sz="2700" b="1" dirty="0" smtClean="0">
                <a:solidFill>
                  <a:srgbClr val="FF0000"/>
                </a:solidFill>
              </a:rPr>
              <a:t>ВОЗРАСТЕ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166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/>
              <a:t>   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концу 1-ого месяца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не кричит перед кормлением; </a:t>
            </a:r>
            <a:endParaRPr lang="ru-RU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 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концу 4-ого месяца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улыбается, когда с ним говорят и не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гулит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 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концу 5-ого месяца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прислушивается к музыке; </a:t>
            </a:r>
            <a:endParaRPr lang="ru-RU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  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7-ого месяца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узнает голоса близких, не реагирует на интонации; </a:t>
            </a:r>
          </a:p>
          <a:p>
            <a:pPr marL="0" indent="0">
              <a:buNone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-    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концу 9-ого месяца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лепет, и ребенок не может повторять за взрослыми звукосочетания и слоги, подражая интонации говорящего; </a:t>
            </a:r>
          </a:p>
          <a:p>
            <a:pPr marL="0" indent="0">
              <a:buNone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-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 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концу 10-ого месяца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 не машет головой в знак отрицания, или ручкой в знак прощания; </a:t>
            </a:r>
          </a:p>
          <a:p>
            <a:pPr marL="0" indent="0">
              <a:buNone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-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году ребенок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произнести ни слова и не выполняет простейшие просьбы («дай», «покажи», «принеси»); </a:t>
            </a:r>
            <a:endParaRPr lang="ru-RU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году 4-м месяцам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назвать маму «мамой», а папу «папой»; </a:t>
            </a:r>
          </a:p>
          <a:p>
            <a:pPr marL="0" indent="0">
              <a:buNone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-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1 году 9-ти месяцам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произнести 5-6 осмысленных слов; </a:t>
            </a:r>
          </a:p>
          <a:p>
            <a:pPr marL="0" indent="0">
              <a:buNone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-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2 годам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показывает части тела, которые ему называют; не выполняет сложные просьбы («пойди в комнату и возьми там книгу») и не узнает близких на фотографиях; </a:t>
            </a:r>
          </a:p>
          <a:p>
            <a:pPr marL="0" indent="0">
              <a:buNone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 -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2,5 годам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знает разницу между понятиями «большой» и «маленький»; </a:t>
            </a:r>
            <a:endParaRPr lang="ru-RU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 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года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пересказать короткие стихи и сказки, не может определить, какой из предметов самый большой, не может сказать, как его имя и фамилия; </a:t>
            </a:r>
          </a:p>
          <a:p>
            <a:pPr marL="0" indent="0">
              <a:buNone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  -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4 года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знает названия цветов, не может рассказать ни одного стихотворения; </a:t>
            </a:r>
          </a:p>
          <a:p>
            <a:endParaRPr lang="ru-RU" sz="5500" dirty="0"/>
          </a:p>
        </p:txBody>
      </p:sp>
    </p:spTree>
    <p:extLst>
      <p:ext uri="{BB962C8B-B14F-4D97-AF65-F5344CB8AC3E}">
        <p14:creationId xmlns:p14="http://schemas.microsoft.com/office/powerpoint/2010/main" xmlns="" val="21078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ПРОЯВЛЕНИЯ РЕЧЕВЫХ НАРУШЕНИЙ  В ДОШКОЛЬНОМ ВОЗРАСТЕ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звукопроизношения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звуков, пропуски, замены звуков  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йампа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лямпа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лампа);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йиба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рыба);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санки);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шуба) 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слоговой структуры слова: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пропуски, перестановки слогов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(стул-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дерево-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деваре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бегемот-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гебемот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пуговица-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пувица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молоток-моток)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Фонематические представления: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различение звуков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 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л-р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выделение звука из ряда слогов , называние  всех звуков в слове н/п -МАК (6 лет) … 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Лексические недостатки: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бедный словарный запас, непонимание значение и смысла слова;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грамматическое оформление высказывания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пропуски предлогов и союзов, нарушение в согласовании слов (в роде, числе и падеже);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связной речи: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связность и последовательность пересказа  затруднено,  допускаются смысловые пропуски, неточности, предложения короткие,  при построении самостоятельного высказывания испытывают трудности;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Темпо-ритмические недостатки: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ускоренный или замедленный темп речи, запинки, спотыкание, необоснованные остановки в речи, скандирование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послоговое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произнесение) слов.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51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Логопед советует: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-развивать </a:t>
            </a:r>
            <a:r>
              <a:rPr lang="ru-RU" dirty="0"/>
              <a:t>челюстные мышцы и мышцы языка;</a:t>
            </a:r>
          </a:p>
          <a:p>
            <a:pPr marL="0" lvl="0" indent="0">
              <a:buNone/>
            </a:pPr>
            <a:r>
              <a:rPr lang="ru-RU" dirty="0" smtClean="0"/>
              <a:t>-эффективно </a:t>
            </a:r>
            <a:r>
              <a:rPr lang="ru-RU" dirty="0"/>
              <a:t>пережевывать грубую пищу, полоскать рот, надувать щеки, перекатывать воздух из одной щеки в другую и </a:t>
            </a:r>
            <a:r>
              <a:rPr lang="ru-RU" dirty="0" smtClean="0"/>
              <a:t>т.д</a:t>
            </a:r>
            <a:r>
              <a:rPr lang="ru-RU" dirty="0"/>
              <a:t>.</a:t>
            </a:r>
            <a:r>
              <a:rPr lang="ru-RU" dirty="0" smtClean="0"/>
              <a:t>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-разговаривать </a:t>
            </a:r>
            <a:r>
              <a:rPr lang="ru-RU" dirty="0"/>
              <a:t>с ребенком только на правильном русском языке, ни в коем случае не использовать </a:t>
            </a:r>
            <a:r>
              <a:rPr lang="ru-RU" dirty="0" smtClean="0"/>
              <a:t>«детский </a:t>
            </a:r>
            <a:r>
              <a:rPr lang="ru-RU" dirty="0"/>
              <a:t>язык»;</a:t>
            </a:r>
          </a:p>
          <a:p>
            <a:pPr marL="0" lvl="0" indent="0">
              <a:buNone/>
            </a:pPr>
            <a:r>
              <a:rPr lang="ru-RU" dirty="0" smtClean="0"/>
              <a:t>-каждый </a:t>
            </a:r>
            <a:r>
              <a:rPr lang="ru-RU" dirty="0"/>
              <a:t>день читать ребенку короткие стихи и сказки;</a:t>
            </a:r>
          </a:p>
          <a:p>
            <a:pPr marL="0" lvl="0" indent="0">
              <a:buNone/>
            </a:pPr>
            <a:r>
              <a:rPr lang="ru-RU" dirty="0" smtClean="0"/>
              <a:t>-чаще </a:t>
            </a:r>
            <a:r>
              <a:rPr lang="ru-RU" dirty="0"/>
              <a:t>разговаривать с ним, терпеливо отвечать на все его вопросы, поощрять желание их задавать;</a:t>
            </a:r>
          </a:p>
          <a:p>
            <a:pPr marL="0" lvl="0" indent="0">
              <a:buNone/>
            </a:pPr>
            <a:r>
              <a:rPr lang="ru-RU" dirty="0" smtClean="0"/>
              <a:t>-говорить </a:t>
            </a:r>
            <a:r>
              <a:rPr lang="ru-RU" dirty="0"/>
              <a:t>четко, внятно, несколько раз повторяя слово или фразу, меняя в ней слова </a:t>
            </a:r>
            <a:r>
              <a:rPr lang="ru-RU" dirty="0" smtClean="0"/>
              <a:t>местами;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38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4345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перегружать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раннем речевом развитии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принуждать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к рассказыванию стихов, демонстрировать его перед гостями - это может привести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заиканию.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позднем развитии речи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паниковать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нужно стараться развивать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529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Причины </a:t>
            </a:r>
            <a:r>
              <a:rPr lang="ru-RU" sz="2400" b="1" dirty="0">
                <a:solidFill>
                  <a:srgbClr val="FF0000"/>
                </a:solidFill>
              </a:rPr>
              <a:t>сходить с ребенком к </a:t>
            </a:r>
            <a:r>
              <a:rPr lang="ru-RU" sz="2400" b="1" dirty="0" smtClean="0">
                <a:solidFill>
                  <a:srgbClr val="FF0000"/>
                </a:solidFill>
              </a:rPr>
              <a:t>логопеду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1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в самом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раннем возрасте (до года)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лепета (звуков  типа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кххх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гыгы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«агу»,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  затем повторяющихся слогов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гиги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бубу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«тата»).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проконсультироваться с неврологом, неонатологом.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ребенка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2 -х лет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слишком мало слов, еще нет фраз или ребенок совсем не говорит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не говорит простые звуки или заменяет 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другими. 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4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 3-х лет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 на «своём» языке, причем много и активно, а понятных и простых слов почти нет.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все понимает, а говорить не хочет, «очень упрямый».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i="1" dirty="0"/>
              <a:t>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8031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возрасте 3-х лет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 хоть что-то настораживает в речи вашего ребенка. Вы сравниваете с речью сверстников и слышите разницу. 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4-х и 5-ти лет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речь вашего ребенка нечеткая, смазанная, он невнятно говорит, не выговаривает, на ваш взгляд,  многие звуки.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8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Ваш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после 4-5 лет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многие  звуки говорит мягко: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щапка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тяйник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лямпотька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старше 6-ти лет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произносит правильно какие-то звуки.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96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10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 говорить с запинками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повторяет первые звуки, слоги, слова, заикается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(консультация невролога)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6 лет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может ответить на вопрос, с трудом учит стихотворения, не может запомнить и пересказать рассказ, в длинных словах переставляет или пропускает слоги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12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Если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преддверии школы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 замечаете какие-либо трудности и не уверены, готов Ваш ребенок к школе или нет. 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допустите наслоения школьных проблем на уже существующие. Еще есть время проконсультироваться с логопедом и исправить ситуацию.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679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ПАМЯТКА </a:t>
            </a:r>
            <a:r>
              <a:rPr lang="ru-RU" sz="3100" b="1" dirty="0">
                <a:solidFill>
                  <a:srgbClr val="FF0000"/>
                </a:solidFill>
              </a:rPr>
              <a:t>ДЛЯ РОДИТЕЛЕЙ ПО РАЗВИТИЮ ПРАВИЛЬНОЙ РЕЧИ </a:t>
            </a:r>
            <a:r>
              <a:rPr lang="ru-RU" sz="3100" b="1" dirty="0" smtClean="0">
                <a:solidFill>
                  <a:srgbClr val="FF0000"/>
                </a:solidFill>
              </a:rPr>
              <a:t>РЕБЁНКА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Принуждать ребенка заниматься нельзя!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дадут наилучший результат, если они проводятся в форме игры и интересны ребенку.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надо выполнять естественно без напряжения.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работу по воспитанию у детей правильного произношения, родители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консультируясь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логопедом. Обращаться к нему при всех затруднениях.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92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4.infourok.ru/uploads/ex/1324/000458e3-aa22aa27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114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32048"/>
          </a:xfrm>
        </p:spPr>
        <p:txBody>
          <a:bodyPr>
            <a:noAutofit/>
          </a:bodyPr>
          <a:lstStyle/>
          <a:p>
            <a:r>
              <a:rPr lang="ru-RU" sz="1800" b="1" dirty="0"/>
              <a:t>ЗАНЯТИЕ РОДИТЕЛЕЙ С ДЕТЬМИ АРТИКУЛЯЦИОННОЙ ГИМНАСТИКОЙ</a:t>
            </a:r>
            <a:endParaRPr lang="ru-RU" sz="1800" dirty="0"/>
          </a:p>
        </p:txBody>
      </p:sp>
      <p:pic>
        <p:nvPicPr>
          <p:cNvPr id="4" name="Объект 3" descr="0_9a19e_cfce7148_orig (499x700, 400Kb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5904656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542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РАЗВИТИЕ </a:t>
            </a:r>
            <a:r>
              <a:rPr lang="ru-RU" sz="3100" b="1" i="1" dirty="0">
                <a:solidFill>
                  <a:srgbClr val="FF0000"/>
                </a:solidFill>
              </a:rPr>
              <a:t>РЕЧИ У ДЕТЕЙ В НОРМЕ И </a:t>
            </a:r>
            <a:r>
              <a:rPr lang="ru-RU" sz="3100" b="1" i="1" dirty="0" smtClean="0">
                <a:solidFill>
                  <a:srgbClr val="FF0000"/>
                </a:solidFill>
              </a:rPr>
              <a:t>ПАТОЛОГИИ</a:t>
            </a: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явление социальное, и служит средством общения людей друг с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другом,  благодаря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малыш познает окружающий мир, накапливает знания, расширяет круг представлений о предметах и явлениях, овладевает нормами общественного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поведения;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усвоение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в дошкольном возрасте является необходимым условием для овладения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грамотой,  дальнейшего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в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школе;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-очень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выявить неблагополучие речевого развития ребенка, и преодолеть его как можно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xmlns="" val="4281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nsportal.ru/sites/default/files/2014/11/28/y_3a66839f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8084" y="332656"/>
            <a:ext cx="6504275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900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4/11/28/y_7c9d42b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922" y="698817"/>
            <a:ext cx="8860155" cy="546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nsportal.ru/sites/default/files/2014/11/28/y_5754a3a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425" y="589280"/>
            <a:ext cx="8693150" cy="567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nsportal.ru/sites/default/files/2014/11/28/y_5754a3a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825" y="741680"/>
            <a:ext cx="8693150" cy="567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59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Дидактические игры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для речевого развития детей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Форма </a:t>
            </a:r>
            <a:r>
              <a:rPr lang="ru-RU" sz="2800" dirty="0"/>
              <a:t>обучения детей </a:t>
            </a:r>
            <a:r>
              <a:rPr lang="ru-RU" sz="2800" dirty="0" smtClean="0"/>
              <a:t>игре содержит </a:t>
            </a:r>
            <a:r>
              <a:rPr lang="ru-RU" sz="2800" dirty="0"/>
              <a:t>два начала: учебное (познавательное) и игровое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(занимательное);</a:t>
            </a:r>
          </a:p>
          <a:p>
            <a:pPr marL="0" indent="0">
              <a:buNone/>
            </a:pPr>
            <a:r>
              <a:rPr lang="ru-RU" sz="2800" dirty="0" smtClean="0"/>
              <a:t>Задача:  </a:t>
            </a:r>
          </a:p>
          <a:p>
            <a:pPr marL="0" indent="0">
              <a:buNone/>
            </a:pPr>
            <a:r>
              <a:rPr lang="ru-RU" sz="2800" dirty="0" smtClean="0"/>
              <a:t>-вызвать </a:t>
            </a:r>
            <a:r>
              <a:rPr lang="ru-RU" sz="2800" dirty="0"/>
              <a:t>у детей интерес к </a:t>
            </a:r>
            <a:r>
              <a:rPr lang="ru-RU" sz="2800" dirty="0" smtClean="0"/>
              <a:t>игре</a:t>
            </a:r>
            <a:r>
              <a:rPr lang="ru-RU" sz="2800" dirty="0"/>
              <a:t>;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-подобрать варианты </a:t>
            </a:r>
            <a:r>
              <a:rPr lang="ru-RU" sz="2800" dirty="0"/>
              <a:t>игры, где дети смогли бы активно обогатить свой словарь.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065813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5306144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2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59340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даже незначительные недостатки в развитии речи ребенка, могут привести к трудностям освоения процессов  чтения и письма в школе;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внимательно следить за развитием речи своего ребенка.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342583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РАЗВИТИЕ РЕЧИ В </a:t>
            </a:r>
            <a:r>
              <a:rPr lang="ru-RU" sz="3600" b="1" dirty="0" smtClean="0">
                <a:solidFill>
                  <a:srgbClr val="FF0000"/>
                </a:solidFill>
              </a:rPr>
              <a:t>НОРМЕ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800" dirty="0"/>
              <a:t>   </a:t>
            </a:r>
            <a:r>
              <a:rPr lang="ru-RU" sz="7200" dirty="0" smtClean="0"/>
              <a:t>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от 2 до 5 месяцев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гуления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гуления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связано с эмоциональным общением со взрослым. Разговаривая с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ребёнком,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стимулируете его речевое развитие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2,5—3 месяца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младенца появляется первый смех.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способствует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его речевого дыхания. 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месяца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отмечается так называемый «комплекс оживления» со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смехом. 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 радостно стучит ножками и машет ручками,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гулит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смеется, в ответ на обращение мамы или другого взрослого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7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9462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7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5—6 месяцам,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 развивающийся младенец начинает лепетать, произносить слоги и цепочки слогов с губными звуками: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ма-му-ма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-па», «ба-ба-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пять месяцев у малыша появляется внимание к артикуляции взрослых. Он следит за тем, как Вы произносите звуки.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7 и 8 месяцев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произносит цепочки слогов с разными интонациями.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10 месяцам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малыш научится понимать и произносить слова «да» и «нет», сопровождая их соответствующими жестами.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это время эмоциональное общение с ним приобретает особенное значение для его развития. Ребенок все чаще произносит слоги и цепочки слогов, подкрепляемые взрослым.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1550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его словаре будет уже 10—15 осознанно произносимых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лепетных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слов: «мама», «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папа»,«баба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«дай», «на», «пить», «ко-ко», «би-би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»,«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»,«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пи-пи» и т.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lang="ru-RU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1,5—2 годам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речи крохи должны появиться предложения: «Мама, дай сок», «Мишка, сиди тут», «Хочу пить чай!» Можно отметить появление  в  активной речи ребенка первых прилагательных: «хороший», «плохой», «большой», «маленький», «красный». Не огорчайтесь, если они будут звучать как «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хаёси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пахой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басёй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маикий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касий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годам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речи ребенка уходит так называемое физиологическое смягчение (до этого малыш практически все согласные звуки произносил смягченно). Ребенок правильно воспроизводит гласные, и все простые согласные звуки ([б], [б'], [п], [п`], [м], [м`], [т], [т`], [н], [н'], [к], [к'], [г] [г'], [в], [в'], [ф], [ф']), строит простые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предложения. 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3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годам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 уже правильно произносит свистящие звуки [с], [с'], [з], [з'] использует в речи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предложения. Он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удовольствием рассказывает о том, что видел на прогулке или по телевизору, что ему прочитали. Не стоит настаивать на том, чтобы ребенок правильно произносил в этом возрасте звук [р]. Очень часто желание мамы и папы научить ребенка овладеть сложным звуком, и неумение делать это, приводят к возникновению серьезного нарушения звукопроизношения. 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годам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 уже активно употребляет обобщающие слова ("одежда", "овощи", "животные" и т.п.), называет широкий круг предметов и явлений окружающей действительности. В словах уже не встречаются пропуски, перестановки звуков и слогов; исключение составляют только некоторые трудные незнакомые слова (экскаватор). В предложениях используются все части речи. Малыш правильно произносит шипящие звуки [ш], [ж], почти не допускает в речи грамматических ошибок, может связно рассказать о том, что изображено на серии картинок или на одной картинке.</a:t>
            </a:r>
          </a:p>
          <a:p>
            <a:pPr marL="0" indent="0">
              <a:buNone/>
            </a:pPr>
            <a:endParaRPr lang="ru-RU" sz="9600" dirty="0"/>
          </a:p>
          <a:p>
            <a:pPr marL="0" indent="0">
              <a:buNone/>
            </a:pPr>
            <a:r>
              <a:rPr lang="ru-RU" sz="9600" dirty="0"/>
              <a:t> </a:t>
            </a:r>
            <a:r>
              <a:rPr lang="ru-RU" sz="9600" b="1" dirty="0"/>
              <a:t> </a:t>
            </a:r>
            <a:endParaRPr lang="ru-RU" sz="9600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12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6 лет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нормально развивающийся ребенок правильно произносит все звуки родного языка, практически не допускает в речи грамматических ошибок, владеет всеми формами устной речи: диалогической и монологической, контекстной и ситуативной.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лет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начинается школьный период развития речи ребенка.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81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Примерные сроки формирования звуков речи.</a:t>
            </a:r>
            <a:r>
              <a:rPr lang="ru-RU" altLang="ru-RU" sz="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</a:rPr>
              <a:t>1-2 </a:t>
            </a:r>
            <a:r>
              <a:rPr lang="ru-RU" b="1" dirty="0">
                <a:solidFill>
                  <a:srgbClr val="0070C0"/>
                </a:solidFill>
              </a:rPr>
              <a:t>года - звуки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[</a:t>
            </a:r>
            <a:r>
              <a:rPr lang="ru-RU" b="1" dirty="0" smtClean="0">
                <a:solidFill>
                  <a:srgbClr val="0070C0"/>
                </a:solidFill>
              </a:rPr>
              <a:t>А  У О 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П  Б М</a:t>
            </a:r>
            <a:r>
              <a:rPr lang="en-US" b="1" dirty="0" smtClean="0">
                <a:solidFill>
                  <a:srgbClr val="0070C0"/>
                </a:solidFill>
              </a:rPr>
              <a:t>]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2,5 года - звуки: </a:t>
            </a:r>
            <a:r>
              <a:rPr lang="en-US" b="1" dirty="0" smtClean="0">
                <a:solidFill>
                  <a:srgbClr val="0070C0"/>
                </a:solidFill>
              </a:rPr>
              <a:t>[</a:t>
            </a:r>
            <a:r>
              <a:rPr lang="ru-RU" b="1" dirty="0" smtClean="0">
                <a:solidFill>
                  <a:srgbClr val="0070C0"/>
                </a:solidFill>
              </a:rPr>
              <a:t>Г  К  X  Ы  Г К  X</a:t>
            </a:r>
            <a:r>
              <a:rPr lang="en-US" b="1" dirty="0" smtClean="0">
                <a:solidFill>
                  <a:srgbClr val="0070C0"/>
                </a:solidFill>
              </a:rPr>
              <a:t>]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З года - звуки: </a:t>
            </a:r>
            <a:r>
              <a:rPr lang="en-US" b="1" dirty="0" smtClean="0">
                <a:solidFill>
                  <a:srgbClr val="0070C0"/>
                </a:solidFill>
              </a:rPr>
              <a:t>[</a:t>
            </a:r>
            <a:r>
              <a:rPr lang="ru-RU" b="1" dirty="0" smtClean="0">
                <a:solidFill>
                  <a:srgbClr val="0070C0"/>
                </a:solidFill>
              </a:rPr>
              <a:t>Ф С 3  Т  Д  Н  Ц</a:t>
            </a:r>
            <a:r>
              <a:rPr lang="en-US" b="1" dirty="0" smtClean="0">
                <a:solidFill>
                  <a:srgbClr val="0070C0"/>
                </a:solidFill>
              </a:rPr>
              <a:t>]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4 года - звуки: </a:t>
            </a:r>
            <a:r>
              <a:rPr lang="en-US" b="1" dirty="0" smtClean="0">
                <a:solidFill>
                  <a:srgbClr val="0070C0"/>
                </a:solidFill>
              </a:rPr>
              <a:t>[</a:t>
            </a:r>
            <a:r>
              <a:rPr lang="ru-RU" b="1" dirty="0" smtClean="0">
                <a:solidFill>
                  <a:srgbClr val="0070C0"/>
                </a:solidFill>
              </a:rPr>
              <a:t>Ж  Ш  Ч  Щ</a:t>
            </a:r>
            <a:r>
              <a:rPr lang="en-US" b="1" dirty="0" smtClean="0">
                <a:solidFill>
                  <a:srgbClr val="0070C0"/>
                </a:solidFill>
              </a:rPr>
              <a:t>]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5 лет - звуки: </a:t>
            </a:r>
            <a:r>
              <a:rPr lang="en-US" b="1" dirty="0" smtClean="0">
                <a:solidFill>
                  <a:srgbClr val="0070C0"/>
                </a:solidFill>
              </a:rPr>
              <a:t>[</a:t>
            </a:r>
            <a:r>
              <a:rPr lang="ru-RU" b="1" dirty="0" smtClean="0">
                <a:solidFill>
                  <a:srgbClr val="0070C0"/>
                </a:solidFill>
              </a:rPr>
              <a:t>Л Р</a:t>
            </a:r>
            <a:r>
              <a:rPr lang="en-US" b="1" dirty="0" smtClean="0">
                <a:solidFill>
                  <a:srgbClr val="0070C0"/>
                </a:solidFill>
              </a:rPr>
              <a:t>]</a:t>
            </a:r>
            <a:r>
              <a:rPr lang="ru-RU" b="1" dirty="0" smtClean="0">
                <a:solidFill>
                  <a:srgbClr val="0070C0"/>
                </a:solidFill>
              </a:rPr>
              <a:t>  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26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804</Words>
  <Application>Microsoft Office PowerPoint</Application>
  <PresentationFormat>Экран (4:3)</PresentationFormat>
  <Paragraphs>121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Советы логопеда родителям дошкольников   </vt:lpstr>
      <vt:lpstr> РАЗВИТИЕ РЕЧИ У ДЕТЕЙ В НОРМЕ И ПАТОЛОГИИ </vt:lpstr>
      <vt:lpstr>Слайд 3</vt:lpstr>
      <vt:lpstr>РАЗВИТИЕ РЕЧИ В НОРМЕ </vt:lpstr>
      <vt:lpstr>Слайд 5</vt:lpstr>
      <vt:lpstr>Слайд 6</vt:lpstr>
      <vt:lpstr>Слайд 7</vt:lpstr>
      <vt:lpstr>Слайд 8</vt:lpstr>
      <vt:lpstr>Примерные сроки формирования звуков речи. </vt:lpstr>
      <vt:lpstr> ПРОЯВЛЕНИЯ РЕЧЕВЫХ НАРУШЕНИЙ В МЛАДЕНЬЧЕСТВЕ И РАННЕМ ВОЗРАСТЕ </vt:lpstr>
      <vt:lpstr>ПРОЯВЛЕНИЯ РЕЧЕВЫХ НАРУШЕНИЙ  В ДОШКОЛЬНОМ ВОЗРАСТЕ </vt:lpstr>
      <vt:lpstr>Логопед советует: </vt:lpstr>
      <vt:lpstr>Слайд 13</vt:lpstr>
      <vt:lpstr> Причины сходить с ребенком к логопеду   </vt:lpstr>
      <vt:lpstr>Слайд 15</vt:lpstr>
      <vt:lpstr>Слайд 16</vt:lpstr>
      <vt:lpstr> ПАМЯТКА ДЛЯ РОДИТЕЛЕЙ ПО РАЗВИТИЮ ПРАВИЛЬНОЙ РЕЧИ РЕБЁНКА </vt:lpstr>
      <vt:lpstr>Слайд 18</vt:lpstr>
      <vt:lpstr>ЗАНЯТИЕ РОДИТЕЛЕЙ С ДЕТЬМИ АРТИКУЛЯЦИОННОЙ ГИМНАСТИКОЙ</vt:lpstr>
      <vt:lpstr>Слайд 20</vt:lpstr>
      <vt:lpstr>Слайд 21</vt:lpstr>
      <vt:lpstr>Дидактические игры для речевого развития детей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логопеда родителям дошкольников </dc:title>
  <dc:creator>Золотова ОИ</dc:creator>
  <cp:lastModifiedBy>АЛЁНКА</cp:lastModifiedBy>
  <cp:revision>45</cp:revision>
  <cp:lastPrinted>2018-12-06T08:41:05Z</cp:lastPrinted>
  <dcterms:created xsi:type="dcterms:W3CDTF">2018-11-29T08:39:06Z</dcterms:created>
  <dcterms:modified xsi:type="dcterms:W3CDTF">2023-10-03T03:09:58Z</dcterms:modified>
</cp:coreProperties>
</file>