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7" r:id="rId2"/>
    <p:sldId id="256" r:id="rId3"/>
    <p:sldId id="258" r:id="rId4"/>
    <p:sldId id="259" r:id="rId5"/>
    <p:sldId id="260" r:id="rId6"/>
    <p:sldId id="274" r:id="rId7"/>
    <p:sldId id="275" r:id="rId8"/>
    <p:sldId id="280" r:id="rId9"/>
    <p:sldId id="281" r:id="rId10"/>
    <p:sldId id="277" r:id="rId11"/>
    <p:sldId id="278" r:id="rId12"/>
    <p:sldId id="279" r:id="rId13"/>
    <p:sldId id="269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Средний стиль 2 —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B301B821-A1FF-4177-AEE7-76D212191A09}" styleName="Средний стиль 1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E171933-4619-4E11-9A3F-F7608DF75F80}" styleName="Средний стиль 1 —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>
        <p:scale>
          <a:sx n="80" d="100"/>
          <a:sy n="80" d="100"/>
        </p:scale>
        <p:origin x="-216" y="4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522275-37D7-465A-880B-E0BFE15FEC13}" type="datetimeFigureOut">
              <a:rPr lang="ru-RU" smtClean="0"/>
              <a:pPr/>
              <a:t>18.03.2025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8AFC6B-9D4E-4CD0-8878-4F301F255CC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349555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AFC6B-9D4E-4CD0-8878-4F301F255CCA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203196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AFC6B-9D4E-4CD0-8878-4F301F255CCA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504499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AFC6B-9D4E-4CD0-8878-4F301F255CCA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60140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AFC6B-9D4E-4CD0-8878-4F301F255CCA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111877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AFC6B-9D4E-4CD0-8878-4F301F255CCA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613105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AFC6B-9D4E-4CD0-8878-4F301F255CCA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481607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AFC6B-9D4E-4CD0-8878-4F301F255CCA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6002002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AFC6B-9D4E-4CD0-8878-4F301F255CCA}" type="slidenum">
              <a:rPr lang="ru-RU" smtClean="0"/>
              <a:pPr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902278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46BD5-30B5-4D53-BD66-7A76424C6008}" type="datetimeFigureOut">
              <a:rPr lang="ru-RU" smtClean="0"/>
              <a:pPr/>
              <a:t>18.03.2025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5EF4B-B5C8-4696-8896-A24B97B3B2C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306366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46BD5-30B5-4D53-BD66-7A76424C6008}" type="datetimeFigureOut">
              <a:rPr lang="ru-RU" smtClean="0"/>
              <a:pPr/>
              <a:t>18.03.2025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5EF4B-B5C8-4696-8896-A24B97B3B2C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564989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46BD5-30B5-4D53-BD66-7A76424C6008}" type="datetimeFigureOut">
              <a:rPr lang="ru-RU" smtClean="0"/>
              <a:pPr/>
              <a:t>18.03.2025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5EF4B-B5C8-4696-8896-A24B97B3B2C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312200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46BD5-30B5-4D53-BD66-7A76424C6008}" type="datetimeFigureOut">
              <a:rPr lang="ru-RU" smtClean="0"/>
              <a:pPr/>
              <a:t>18.03.2025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5EF4B-B5C8-4696-8896-A24B97B3B2C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405639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46BD5-30B5-4D53-BD66-7A76424C6008}" type="datetimeFigureOut">
              <a:rPr lang="ru-RU" smtClean="0"/>
              <a:pPr/>
              <a:t>18.03.2025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5EF4B-B5C8-4696-8896-A24B97B3B2C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849742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46BD5-30B5-4D53-BD66-7A76424C6008}" type="datetimeFigureOut">
              <a:rPr lang="ru-RU" smtClean="0"/>
              <a:pPr/>
              <a:t>18.03.2025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5EF4B-B5C8-4696-8896-A24B97B3B2C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290041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46BD5-30B5-4D53-BD66-7A76424C6008}" type="datetimeFigureOut">
              <a:rPr lang="ru-RU" smtClean="0"/>
              <a:pPr/>
              <a:t>18.03.2025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5EF4B-B5C8-4696-8896-A24B97B3B2C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797841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46BD5-30B5-4D53-BD66-7A76424C6008}" type="datetimeFigureOut">
              <a:rPr lang="ru-RU" smtClean="0"/>
              <a:pPr/>
              <a:t>18.03.2025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5EF4B-B5C8-4696-8896-A24B97B3B2C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857505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46BD5-30B5-4D53-BD66-7A76424C6008}" type="datetimeFigureOut">
              <a:rPr lang="ru-RU" smtClean="0"/>
              <a:pPr/>
              <a:t>18.03.2025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5EF4B-B5C8-4696-8896-A24B97B3B2C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21744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46BD5-30B5-4D53-BD66-7A76424C6008}" type="datetimeFigureOut">
              <a:rPr lang="ru-RU" smtClean="0"/>
              <a:pPr/>
              <a:t>18.03.2025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5EF4B-B5C8-4696-8896-A24B97B3B2C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600154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46BD5-30B5-4D53-BD66-7A76424C6008}" type="datetimeFigureOut">
              <a:rPr lang="ru-RU" smtClean="0"/>
              <a:pPr/>
              <a:t>18.03.2025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5EF4B-B5C8-4696-8896-A24B97B3B2C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620288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446BD5-30B5-4D53-BD66-7A76424C6008}" type="datetimeFigureOut">
              <a:rPr lang="ru-RU" smtClean="0"/>
              <a:pPr/>
              <a:t>18.03.2025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C5EF4B-B5C8-4696-8896-A24B97B3B2C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39622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60000"/>
                <a:lumOff val="40000"/>
              </a:schemeClr>
            </a:gs>
            <a:gs pos="100000">
              <a:schemeClr val="accent1">
                <a:lumMod val="40000"/>
                <a:lumOff val="6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24567" y="3865890"/>
            <a:ext cx="5316718" cy="2625130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</p:spPr>
      </p:pic>
      <p:sp>
        <p:nvSpPr>
          <p:cNvPr id="5" name="TextBox 4"/>
          <p:cNvSpPr txBox="1"/>
          <p:nvPr/>
        </p:nvSpPr>
        <p:spPr>
          <a:xfrm>
            <a:off x="2043059" y="473066"/>
            <a:ext cx="5354351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dirty="0">
                <a:latin typeface="Arial Black" panose="020B0A04020102020204" pitchFamily="34" charset="0"/>
              </a:rPr>
              <a:t>Название </a:t>
            </a:r>
            <a:r>
              <a:rPr lang="ru-RU" dirty="0" smtClean="0">
                <a:latin typeface="Arial Black" panose="020B0A04020102020204" pitchFamily="34" charset="0"/>
              </a:rPr>
              <a:t>проекта: </a:t>
            </a:r>
          </a:p>
          <a:p>
            <a:pPr algn="ctr"/>
            <a:r>
              <a:rPr lang="ru-RU" sz="2800" dirty="0" smtClean="0">
                <a:latin typeface="Arial Black" panose="020B0A04020102020204" pitchFamily="34" charset="0"/>
              </a:rPr>
              <a:t>«Маленький финансист»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95727" y="1642521"/>
            <a:ext cx="8194872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>
                <a:latin typeface="Arial Black" panose="020B0A04020102020204" pitchFamily="34" charset="0"/>
              </a:rPr>
              <a:t>Руководитель </a:t>
            </a:r>
            <a:r>
              <a:rPr lang="ru-RU" sz="1400" dirty="0">
                <a:latin typeface="Arial Black" panose="020B0A04020102020204" pitchFamily="34" charset="0"/>
              </a:rPr>
              <a:t>проекта (Ф.И.О., организация, должность</a:t>
            </a:r>
            <a:r>
              <a:rPr lang="ru-RU" sz="1400" dirty="0" smtClean="0">
                <a:latin typeface="Arial Black" panose="020B0A04020102020204" pitchFamily="34" charset="0"/>
              </a:rPr>
              <a:t>):</a:t>
            </a:r>
          </a:p>
          <a:p>
            <a:r>
              <a:rPr lang="ru-RU" sz="1400" dirty="0" smtClean="0">
                <a:latin typeface="Arial Black" panose="020B0A04020102020204" pitchFamily="34" charset="0"/>
              </a:rPr>
              <a:t>1. </a:t>
            </a:r>
            <a:r>
              <a:rPr lang="ru-RU" sz="1400" dirty="0" err="1" smtClean="0">
                <a:latin typeface="Arial Black" panose="020B0A04020102020204" pitchFamily="34" charset="0"/>
              </a:rPr>
              <a:t>Балахонова</a:t>
            </a:r>
            <a:r>
              <a:rPr lang="ru-RU" sz="1400" dirty="0" smtClean="0">
                <a:latin typeface="Arial Black" panose="020B0A04020102020204" pitchFamily="34" charset="0"/>
              </a:rPr>
              <a:t> Марина Николаевна </a:t>
            </a:r>
            <a:r>
              <a:rPr lang="ru-RU" sz="1400" dirty="0" err="1" smtClean="0">
                <a:latin typeface="Arial Black" panose="020B0A04020102020204" pitchFamily="34" charset="0"/>
              </a:rPr>
              <a:t>Красносопкинский</a:t>
            </a:r>
            <a:r>
              <a:rPr lang="ru-RU" sz="1400" dirty="0" smtClean="0">
                <a:latin typeface="Arial Black" panose="020B0A04020102020204" pitchFamily="34" charset="0"/>
              </a:rPr>
              <a:t> </a:t>
            </a:r>
            <a:r>
              <a:rPr lang="ru-RU" sz="1400" dirty="0" smtClean="0">
                <a:latin typeface="Arial Black" panose="020B0A04020102020204" pitchFamily="34" charset="0"/>
              </a:rPr>
              <a:t>детский сад «Алёнка»</a:t>
            </a:r>
            <a:endParaRPr lang="ru-RU" sz="1400" dirty="0">
              <a:latin typeface="Arial Black" panose="020B0A04020102020204" pitchFamily="34" charset="0"/>
            </a:endParaRPr>
          </a:p>
          <a:p>
            <a:r>
              <a:rPr lang="ru-RU" sz="1400" dirty="0" smtClean="0">
                <a:latin typeface="Arial Black" panose="020B0A04020102020204" pitchFamily="34" charset="0"/>
              </a:rPr>
              <a:t>воспитатель</a:t>
            </a:r>
            <a:endParaRPr lang="ru-RU" sz="1400" dirty="0" smtClean="0">
              <a:latin typeface="Arial Black" panose="020B0A04020102020204" pitchFamily="34" charset="0"/>
            </a:endParaRPr>
          </a:p>
          <a:p>
            <a:r>
              <a:rPr lang="ru-RU" sz="1400" dirty="0" smtClean="0">
                <a:latin typeface="Arial Black" panose="020B0A04020102020204" pitchFamily="34" charset="0"/>
              </a:rPr>
              <a:t>Участники </a:t>
            </a:r>
            <a:r>
              <a:rPr lang="ru-RU" sz="1400" dirty="0">
                <a:latin typeface="Arial Black" panose="020B0A04020102020204" pitchFamily="34" charset="0"/>
              </a:rPr>
              <a:t>проекта (Ф.И.О., организация, должность</a:t>
            </a:r>
            <a:r>
              <a:rPr lang="ru-RU" sz="1400" dirty="0" smtClean="0">
                <a:latin typeface="Arial Black" panose="020B0A04020102020204" pitchFamily="34" charset="0"/>
              </a:rPr>
              <a:t>):</a:t>
            </a:r>
          </a:p>
          <a:p>
            <a:r>
              <a:rPr lang="ru-RU" sz="1400" dirty="0" smtClean="0">
                <a:latin typeface="Arial Black" panose="020B0A04020102020204" pitchFamily="34" charset="0"/>
              </a:rPr>
              <a:t>1. Воспитатели группы</a:t>
            </a:r>
            <a:endParaRPr lang="ru-RU" sz="1400" dirty="0">
              <a:latin typeface="Arial Black" panose="020B0A04020102020204" pitchFamily="34" charset="0"/>
            </a:endParaRPr>
          </a:p>
          <a:p>
            <a:r>
              <a:rPr lang="ru-RU" sz="1400" dirty="0" smtClean="0">
                <a:latin typeface="Arial Black" panose="020B0A04020102020204" pitchFamily="34" charset="0"/>
              </a:rPr>
              <a:t>2. Родители группы</a:t>
            </a:r>
          </a:p>
          <a:p>
            <a:r>
              <a:rPr lang="ru-RU" sz="1400" dirty="0" smtClean="0">
                <a:latin typeface="Arial Black" panose="020B0A04020102020204" pitchFamily="34" charset="0"/>
              </a:rPr>
              <a:t>3. Дети группы</a:t>
            </a:r>
            <a:endParaRPr lang="ru-RU" sz="1400" dirty="0">
              <a:latin typeface="Arial Black" panose="020B0A04020102020204" pitchFamily="34" charset="0"/>
            </a:endParaRPr>
          </a:p>
          <a:p>
            <a:endParaRPr lang="ru-RU" sz="1400" dirty="0" smtClean="0">
              <a:latin typeface="Arial Black" panose="020B0A04020102020204" pitchFamily="34" charset="0"/>
            </a:endParaRPr>
          </a:p>
          <a:p>
            <a:endParaRPr lang="ru-RU" sz="1400" dirty="0" smtClean="0">
              <a:latin typeface="Arial Black" panose="020B0A04020102020204" pitchFamily="34" charset="0"/>
            </a:endParaRPr>
          </a:p>
          <a:p>
            <a:r>
              <a:rPr lang="ru-RU" sz="1400" dirty="0" smtClean="0">
                <a:latin typeface="Arial Black" panose="020B0A04020102020204" pitchFamily="34" charset="0"/>
              </a:rPr>
              <a:t>Продолжительность проекта:  краткосрочный с </a:t>
            </a:r>
            <a:r>
              <a:rPr lang="ru-RU" sz="1400" dirty="0" smtClean="0">
                <a:latin typeface="Arial Black" panose="020B0A04020102020204" pitchFamily="34" charset="0"/>
              </a:rPr>
              <a:t>24.08 </a:t>
            </a:r>
            <a:r>
              <a:rPr lang="ru-RU" sz="1400" dirty="0" smtClean="0">
                <a:latin typeface="Arial Black" panose="020B0A04020102020204" pitchFamily="34" charset="0"/>
              </a:rPr>
              <a:t>до 28.08. 2020г </a:t>
            </a:r>
            <a:endParaRPr lang="ru-RU" sz="1400" dirty="0">
              <a:latin typeface="Arial Black" panose="020B0A04020102020204" pitchFamily="34" charset="0"/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8587613" y="6285021"/>
            <a:ext cx="473501" cy="473501"/>
          </a:xfrm>
          <a:prstGeom prst="ellipse">
            <a:avLst/>
          </a:prstGeom>
          <a:noFill/>
          <a:ln w="57150">
            <a:solidFill>
              <a:srgbClr val="FFC000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1</a:t>
            </a:r>
            <a:endParaRPr lang="ru-RU" b="1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986087" y="6296857"/>
            <a:ext cx="1531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800" dirty="0" smtClean="0">
                <a:latin typeface="Arial Black" panose="020B0A04020102020204" pitchFamily="34" charset="0"/>
              </a:rPr>
              <a:t>Проектная карта ДОО</a:t>
            </a:r>
          </a:p>
          <a:p>
            <a:pPr algn="ctr"/>
            <a:r>
              <a:rPr lang="ru-RU" sz="800" dirty="0" smtClean="0">
                <a:latin typeface="Arial Black" panose="020B0A04020102020204" pitchFamily="34" charset="0"/>
              </a:rPr>
              <a:t>(проектное основание)</a:t>
            </a:r>
          </a:p>
          <a:p>
            <a:pPr algn="ctr"/>
            <a:r>
              <a:rPr lang="en-US" sz="800" dirty="0" smtClean="0">
                <a:latin typeface="Arial Black" panose="020B0A04020102020204" pitchFamily="34" charset="0"/>
              </a:rPr>
              <a:t>v. 0.</a:t>
            </a:r>
            <a:r>
              <a:rPr lang="ru-RU" sz="800" dirty="0" smtClean="0">
                <a:latin typeface="Arial Black" panose="020B0A04020102020204" pitchFamily="34" charset="0"/>
              </a:rPr>
              <a:t>5</a:t>
            </a:r>
            <a:endParaRPr lang="ru-RU" sz="800" dirty="0">
              <a:latin typeface="Arial Black" panose="020B0A040201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 rot="19877863">
            <a:off x="2065019" y="4512168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latin typeface="Arial Black" panose="020B0A04020102020204" pitchFamily="34" charset="0"/>
              </a:rPr>
              <a:t>П</a:t>
            </a:r>
            <a:endParaRPr lang="ru-RU" dirty="0">
              <a:latin typeface="Arial Black" panose="020B0A040201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 rot="20508766">
            <a:off x="2910922" y="4405488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>
                <a:latin typeface="Arial Black" panose="020B0A04020102020204" pitchFamily="34" charset="0"/>
              </a:rPr>
              <a:t>Р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804902" y="4327502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latin typeface="Arial Black" panose="020B0A04020102020204" pitchFamily="34" charset="0"/>
              </a:rPr>
              <a:t>О</a:t>
            </a:r>
            <a:endParaRPr lang="ru-RU" dirty="0">
              <a:latin typeface="Arial Black" panose="020B0A040201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 rot="541187">
            <a:off x="4694793" y="4259657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latin typeface="Arial Black" panose="020B0A04020102020204" pitchFamily="34" charset="0"/>
              </a:rPr>
              <a:t>Е</a:t>
            </a:r>
            <a:endParaRPr lang="ru-RU" dirty="0">
              <a:latin typeface="Arial Black" panose="020B0A040201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 rot="882634">
            <a:off x="5565558" y="4546912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latin typeface="Arial Black" panose="020B0A04020102020204" pitchFamily="34" charset="0"/>
              </a:rPr>
              <a:t>К</a:t>
            </a:r>
            <a:endParaRPr lang="ru-RU" dirty="0">
              <a:latin typeface="Arial Black" panose="020B0A040201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 rot="2134425">
            <a:off x="6382066" y="4395244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latin typeface="Arial Black" panose="020B0A04020102020204" pitchFamily="34" charset="0"/>
              </a:rPr>
              <a:t>Т</a:t>
            </a:r>
            <a:endParaRPr lang="ru-RU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31492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97720" y="34641"/>
            <a:ext cx="75150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latin typeface="Arial Black" panose="020B0A04020102020204" pitchFamily="34" charset="0"/>
              </a:rPr>
              <a:t>Способы </a:t>
            </a:r>
            <a:r>
              <a:rPr lang="ru-RU" sz="1600" dirty="0">
                <a:latin typeface="Arial Black" panose="020B0A04020102020204" pitchFamily="34" charset="0"/>
              </a:rPr>
              <a:t>обеспечения сотрудничества воспитанников в рамках реализации ПЗ:</a:t>
            </a:r>
            <a:endParaRPr lang="ru-RU" sz="1600" dirty="0" smtClean="0">
              <a:latin typeface="Arial Black" panose="020B0A040201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056425" y="6396335"/>
            <a:ext cx="1531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800" dirty="0" smtClean="0">
                <a:latin typeface="Arial Black" panose="020B0A04020102020204" pitchFamily="34" charset="0"/>
              </a:rPr>
              <a:t>Проектная карта ДОО</a:t>
            </a:r>
          </a:p>
          <a:p>
            <a:pPr algn="ctr"/>
            <a:r>
              <a:rPr lang="ru-RU" sz="800" dirty="0" smtClean="0">
                <a:latin typeface="Arial Black" panose="020B0A04020102020204" pitchFamily="34" charset="0"/>
              </a:rPr>
              <a:t>(проектное основание)</a:t>
            </a:r>
          </a:p>
          <a:p>
            <a:pPr algn="ctr"/>
            <a:r>
              <a:rPr lang="en-US" sz="800" dirty="0" smtClean="0">
                <a:latin typeface="Arial Black" panose="020B0A04020102020204" pitchFamily="34" charset="0"/>
              </a:rPr>
              <a:t>v. 0.</a:t>
            </a:r>
            <a:r>
              <a:rPr lang="ru-RU" sz="800" dirty="0" smtClean="0">
                <a:latin typeface="Arial Black" panose="020B0A04020102020204" pitchFamily="34" charset="0"/>
              </a:rPr>
              <a:t>5</a:t>
            </a:r>
            <a:endParaRPr lang="ru-RU" sz="800" dirty="0">
              <a:latin typeface="Arial Black" panose="020B0A04020102020204" pitchFamily="34" charset="0"/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8587613" y="6285021"/>
            <a:ext cx="473501" cy="473501"/>
          </a:xfrm>
          <a:prstGeom prst="ellipse">
            <a:avLst/>
          </a:prstGeom>
          <a:noFill/>
          <a:ln w="57150">
            <a:solidFill>
              <a:srgbClr val="FFC000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800" b="1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10</a:t>
            </a:r>
            <a:endParaRPr lang="ru-RU" sz="800" b="1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495268741"/>
              </p:ext>
            </p:extLst>
          </p:nvPr>
        </p:nvGraphicFramePr>
        <p:xfrm>
          <a:off x="187568" y="2031172"/>
          <a:ext cx="8789377" cy="273078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tableStyleId>{00A15C55-8517-42AA-B614-E9B94910E393}</a:tableStyleId>
              </a:tblPr>
              <a:tblGrid>
                <a:gridCol w="304801">
                  <a:extLst>
                    <a:ext uri="{9D8B030D-6E8A-4147-A177-3AD203B41FA5}">
                      <a16:colId xmlns:a16="http://schemas.microsoft.com/office/drawing/2014/main" xmlns="" val="992962233"/>
                    </a:ext>
                  </a:extLst>
                </a:gridCol>
                <a:gridCol w="3472962">
                  <a:extLst>
                    <a:ext uri="{9D8B030D-6E8A-4147-A177-3AD203B41FA5}">
                      <a16:colId xmlns:a16="http://schemas.microsoft.com/office/drawing/2014/main" xmlns="" val="2625288501"/>
                    </a:ext>
                  </a:extLst>
                </a:gridCol>
                <a:gridCol w="5011614">
                  <a:extLst>
                    <a:ext uri="{9D8B030D-6E8A-4147-A177-3AD203B41FA5}">
                      <a16:colId xmlns:a16="http://schemas.microsoft.com/office/drawing/2014/main" xmlns="" val="941736866"/>
                    </a:ext>
                  </a:extLst>
                </a:gridCol>
              </a:tblGrid>
              <a:tr h="379047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Способ 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730581808"/>
                  </a:ext>
                </a:extLst>
              </a:tr>
              <a:tr h="783911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Групповая работа, групповые игры в самостоятельной деятельности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Работа над созданием </a:t>
                      </a:r>
                      <a:r>
                        <a:rPr lang="ru-RU" sz="12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лэпбука</a:t>
                      </a: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сюжетно – ролевые игры «Банк» и </a:t>
                      </a:r>
                      <a:r>
                        <a:rPr lang="ru-RU" sz="12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т.п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(обмен идеями, собственным опытом), макетирование.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874593477"/>
                  </a:ext>
                </a:extLst>
              </a:tr>
              <a:tr h="783911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Работа воспитанников – консультантов под названьем «</a:t>
                      </a:r>
                      <a:r>
                        <a:rPr lang="ru-RU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Трудовой отряд»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воспитанники, которые выполнили свое задание, выясняют  проблемы, помогают и консультируют  своих </a:t>
                      </a:r>
                      <a:r>
                        <a:rPr lang="ru-RU" sz="12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одногруппников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367719668"/>
                  </a:ext>
                </a:extLst>
              </a:tr>
              <a:tr h="783911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Ситуативный</a:t>
                      </a:r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разговор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Стимуляция высказывания детей  по вопросам в беседах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0556541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297283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97720" y="34641"/>
            <a:ext cx="75150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latin typeface="Arial Black" panose="020B0A04020102020204" pitchFamily="34" charset="0"/>
              </a:rPr>
              <a:t>Способы обеспечения </a:t>
            </a:r>
            <a:r>
              <a:rPr lang="ru-RU" sz="1600" dirty="0">
                <a:latin typeface="Arial Black" panose="020B0A04020102020204" pitchFamily="34" charset="0"/>
              </a:rPr>
              <a:t>коллаборации с родителями (семьей) воспитанников:</a:t>
            </a:r>
            <a:endParaRPr lang="ru-RU" sz="1600" dirty="0" smtClean="0">
              <a:latin typeface="Arial Black" panose="020B0A040201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056425" y="6396335"/>
            <a:ext cx="1531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800" dirty="0" smtClean="0">
                <a:latin typeface="Arial Black" panose="020B0A04020102020204" pitchFamily="34" charset="0"/>
              </a:rPr>
              <a:t>Проектная карта ДОО</a:t>
            </a:r>
          </a:p>
          <a:p>
            <a:pPr algn="ctr"/>
            <a:r>
              <a:rPr lang="ru-RU" sz="800" dirty="0" smtClean="0">
                <a:latin typeface="Arial Black" panose="020B0A04020102020204" pitchFamily="34" charset="0"/>
              </a:rPr>
              <a:t>(проектное основание)</a:t>
            </a:r>
          </a:p>
          <a:p>
            <a:pPr algn="ctr"/>
            <a:r>
              <a:rPr lang="en-US" sz="800" dirty="0" smtClean="0">
                <a:latin typeface="Arial Black" panose="020B0A04020102020204" pitchFamily="34" charset="0"/>
              </a:rPr>
              <a:t>v. 0.</a:t>
            </a:r>
            <a:r>
              <a:rPr lang="ru-RU" sz="800" dirty="0" smtClean="0">
                <a:latin typeface="Arial Black" panose="020B0A04020102020204" pitchFamily="34" charset="0"/>
              </a:rPr>
              <a:t>5</a:t>
            </a:r>
            <a:endParaRPr lang="ru-RU" sz="800" dirty="0">
              <a:latin typeface="Arial Black" panose="020B0A04020102020204" pitchFamily="34" charset="0"/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8587613" y="6285021"/>
            <a:ext cx="473501" cy="473501"/>
          </a:xfrm>
          <a:prstGeom prst="ellipse">
            <a:avLst/>
          </a:prstGeom>
          <a:noFill/>
          <a:ln w="57150">
            <a:solidFill>
              <a:srgbClr val="FFC000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800" b="1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11</a:t>
            </a:r>
            <a:endParaRPr lang="ru-RU" sz="800" b="1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081047786"/>
              </p:ext>
            </p:extLst>
          </p:nvPr>
        </p:nvGraphicFramePr>
        <p:xfrm>
          <a:off x="187568" y="2031172"/>
          <a:ext cx="8789377" cy="273078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tableStyleId>{00A15C55-8517-42AA-B614-E9B94910E393}</a:tableStyleId>
              </a:tblPr>
              <a:tblGrid>
                <a:gridCol w="304801">
                  <a:extLst>
                    <a:ext uri="{9D8B030D-6E8A-4147-A177-3AD203B41FA5}">
                      <a16:colId xmlns:a16="http://schemas.microsoft.com/office/drawing/2014/main" xmlns="" val="992962233"/>
                    </a:ext>
                  </a:extLst>
                </a:gridCol>
                <a:gridCol w="3472962">
                  <a:extLst>
                    <a:ext uri="{9D8B030D-6E8A-4147-A177-3AD203B41FA5}">
                      <a16:colId xmlns:a16="http://schemas.microsoft.com/office/drawing/2014/main" xmlns="" val="2625288501"/>
                    </a:ext>
                  </a:extLst>
                </a:gridCol>
                <a:gridCol w="5011614">
                  <a:extLst>
                    <a:ext uri="{9D8B030D-6E8A-4147-A177-3AD203B41FA5}">
                      <a16:colId xmlns:a16="http://schemas.microsoft.com/office/drawing/2014/main" xmlns="" val="941736866"/>
                    </a:ext>
                  </a:extLst>
                </a:gridCol>
              </a:tblGrid>
              <a:tr h="379047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Способ 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730581808"/>
                  </a:ext>
                </a:extLst>
              </a:tr>
              <a:tr h="783911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Индивидуальные беседы с родителями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Разъяснение родителю,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как важно для развития ребенка сотрудничество воспитателя с его семьей. 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874593477"/>
                  </a:ext>
                </a:extLst>
              </a:tr>
              <a:tr h="783911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Агитационные обращения «Мы</a:t>
                      </a:r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семья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Агитация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родителей на совместную деятельность, через  обращения, в которых  отражен призыв к совместной деятельности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367719668"/>
                  </a:ext>
                </a:extLst>
              </a:tr>
              <a:tr h="783911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Работа с</a:t>
                      </a:r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педагогом - психологом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Оказание консультативной помощи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родителям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0556541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448377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97720" y="34641"/>
            <a:ext cx="75150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latin typeface="Arial Black" panose="020B0A04020102020204" pitchFamily="34" charset="0"/>
              </a:rPr>
              <a:t>Место </a:t>
            </a:r>
            <a:r>
              <a:rPr lang="ru-RU" sz="1600" dirty="0">
                <a:latin typeface="Arial Black" panose="020B0A04020102020204" pitchFamily="34" charset="0"/>
              </a:rPr>
              <a:t>и время тиражирования опыта (представления проекта) профессиональному сообществу:</a:t>
            </a:r>
            <a:endParaRPr lang="ru-RU" sz="1600" dirty="0" smtClean="0">
              <a:latin typeface="Arial Black" panose="020B0A040201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056425" y="6396335"/>
            <a:ext cx="1531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800" dirty="0" smtClean="0">
                <a:latin typeface="Arial Black" panose="020B0A04020102020204" pitchFamily="34" charset="0"/>
              </a:rPr>
              <a:t>Проектная карта ДОО</a:t>
            </a:r>
          </a:p>
          <a:p>
            <a:pPr algn="ctr"/>
            <a:r>
              <a:rPr lang="ru-RU" sz="800" dirty="0" smtClean="0">
                <a:latin typeface="Arial Black" panose="020B0A04020102020204" pitchFamily="34" charset="0"/>
              </a:rPr>
              <a:t>(проектное основание)</a:t>
            </a:r>
          </a:p>
          <a:p>
            <a:pPr algn="ctr"/>
            <a:r>
              <a:rPr lang="en-US" sz="800" dirty="0" smtClean="0">
                <a:latin typeface="Arial Black" panose="020B0A04020102020204" pitchFamily="34" charset="0"/>
              </a:rPr>
              <a:t>v. 0.</a:t>
            </a:r>
            <a:r>
              <a:rPr lang="ru-RU" sz="800" dirty="0" smtClean="0">
                <a:latin typeface="Arial Black" panose="020B0A04020102020204" pitchFamily="34" charset="0"/>
              </a:rPr>
              <a:t>5</a:t>
            </a:r>
            <a:endParaRPr lang="ru-RU" sz="800" dirty="0">
              <a:latin typeface="Arial Black" panose="020B0A04020102020204" pitchFamily="34" charset="0"/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8587613" y="6285021"/>
            <a:ext cx="473501" cy="473501"/>
          </a:xfrm>
          <a:prstGeom prst="ellipse">
            <a:avLst/>
          </a:prstGeom>
          <a:noFill/>
          <a:ln w="57150">
            <a:solidFill>
              <a:srgbClr val="FFC000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800" b="1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12</a:t>
            </a:r>
            <a:endParaRPr lang="ru-RU" sz="800" b="1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586612855"/>
              </p:ext>
            </p:extLst>
          </p:nvPr>
        </p:nvGraphicFramePr>
        <p:xfrm>
          <a:off x="257907" y="1555983"/>
          <a:ext cx="8692661" cy="3707409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tableStyleId>{00A15C55-8517-42AA-B614-E9B94910E393}</a:tableStyleId>
              </a:tblPr>
              <a:tblGrid>
                <a:gridCol w="383931">
                  <a:extLst>
                    <a:ext uri="{9D8B030D-6E8A-4147-A177-3AD203B41FA5}">
                      <a16:colId xmlns:a16="http://schemas.microsoft.com/office/drawing/2014/main" xmlns="" val="1560499951"/>
                    </a:ext>
                  </a:extLst>
                </a:gridCol>
                <a:gridCol w="3001694">
                  <a:extLst>
                    <a:ext uri="{9D8B030D-6E8A-4147-A177-3AD203B41FA5}">
                      <a16:colId xmlns:a16="http://schemas.microsoft.com/office/drawing/2014/main" xmlns="" val="1268186237"/>
                    </a:ext>
                  </a:extLst>
                </a:gridCol>
                <a:gridCol w="2686930">
                  <a:extLst>
                    <a:ext uri="{9D8B030D-6E8A-4147-A177-3AD203B41FA5}">
                      <a16:colId xmlns:a16="http://schemas.microsoft.com/office/drawing/2014/main" xmlns="" val="2787104834"/>
                    </a:ext>
                  </a:extLst>
                </a:gridCol>
                <a:gridCol w="2620106">
                  <a:extLst>
                    <a:ext uri="{9D8B030D-6E8A-4147-A177-3AD203B41FA5}">
                      <a16:colId xmlns:a16="http://schemas.microsoft.com/office/drawing/2014/main" xmlns="" val="3990635338"/>
                    </a:ext>
                  </a:extLst>
                </a:gridCol>
              </a:tblGrid>
              <a:tr h="431079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Время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Мероприятие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Площадка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649955611"/>
                  </a:ext>
                </a:extLst>
              </a:tr>
              <a:tr h="109211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года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Мастер – класс среди педагогов  ДОУ</a:t>
                      </a:r>
                    </a:p>
                    <a:p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МБДОУ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«</a:t>
                      </a:r>
                      <a:r>
                        <a:rPr lang="ru-RU" sz="140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Красносопкинский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детский сад «Алёнка»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502697951"/>
                  </a:ext>
                </a:extLst>
              </a:tr>
              <a:tr h="109211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2020 года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районная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конференция  (РМО воспитателей ДОУ)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плану районной администрации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14582349"/>
                  </a:ext>
                </a:extLst>
              </a:tr>
              <a:tr h="109211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2020 года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Публикация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 СМИ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Интернет - ресурс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1392426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31244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60000"/>
                <a:lumOff val="40000"/>
              </a:schemeClr>
            </a:gs>
            <a:gs pos="100000">
              <a:schemeClr val="accent1">
                <a:lumMod val="40000"/>
                <a:lumOff val="6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51037" y="-385255"/>
            <a:ext cx="7232130" cy="7243255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sp>
        <p:nvSpPr>
          <p:cNvPr id="7" name="TextBox 6"/>
          <p:cNvSpPr txBox="1"/>
          <p:nvPr/>
        </p:nvSpPr>
        <p:spPr>
          <a:xfrm>
            <a:off x="7056425" y="6396335"/>
            <a:ext cx="1531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800" dirty="0" smtClean="0">
                <a:latin typeface="Arial Black" panose="020B0A04020102020204" pitchFamily="34" charset="0"/>
              </a:rPr>
              <a:t>Проектная карта ДОО</a:t>
            </a:r>
          </a:p>
          <a:p>
            <a:pPr algn="ctr"/>
            <a:r>
              <a:rPr lang="ru-RU" sz="800" dirty="0" smtClean="0">
                <a:latin typeface="Arial Black" panose="020B0A04020102020204" pitchFamily="34" charset="0"/>
              </a:rPr>
              <a:t>(проектное основание)</a:t>
            </a:r>
          </a:p>
          <a:p>
            <a:pPr algn="ctr"/>
            <a:r>
              <a:rPr lang="en-US" sz="800" dirty="0" smtClean="0">
                <a:latin typeface="Arial Black" panose="020B0A04020102020204" pitchFamily="34" charset="0"/>
              </a:rPr>
              <a:t>v. 0.</a:t>
            </a:r>
            <a:r>
              <a:rPr lang="ru-RU" sz="800" dirty="0" smtClean="0">
                <a:latin typeface="Arial Black" panose="020B0A04020102020204" pitchFamily="34" charset="0"/>
              </a:rPr>
              <a:t>5</a:t>
            </a:r>
            <a:endParaRPr lang="ru-RU" sz="800" dirty="0">
              <a:latin typeface="Arial Black" panose="020B0A04020102020204" pitchFamily="34" charset="0"/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8587613" y="6285021"/>
            <a:ext cx="473501" cy="473501"/>
          </a:xfrm>
          <a:prstGeom prst="ellipse">
            <a:avLst/>
          </a:prstGeom>
          <a:noFill/>
          <a:ln w="57150">
            <a:solidFill>
              <a:srgbClr val="FFC000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800" b="1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13</a:t>
            </a:r>
            <a:endParaRPr lang="ru-RU" sz="800" b="1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403161" y="2051432"/>
            <a:ext cx="2327881" cy="23698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800" dirty="0" smtClean="0">
                <a:latin typeface="Arial Black" panose="020B0A04020102020204" pitchFamily="34" charset="0"/>
              </a:rPr>
              <a:t>Спасибо </a:t>
            </a:r>
          </a:p>
          <a:p>
            <a:pPr algn="ctr"/>
            <a:r>
              <a:rPr lang="ru-RU" sz="2800" dirty="0" smtClean="0">
                <a:latin typeface="Arial Black" panose="020B0A04020102020204" pitchFamily="34" charset="0"/>
              </a:rPr>
              <a:t>за </a:t>
            </a:r>
          </a:p>
          <a:p>
            <a:pPr algn="ctr"/>
            <a:r>
              <a:rPr lang="ru-RU" sz="2800" dirty="0" smtClean="0">
                <a:latin typeface="Arial Black" panose="020B0A04020102020204" pitchFamily="34" charset="0"/>
              </a:rPr>
              <a:t>внимание!</a:t>
            </a:r>
          </a:p>
          <a:p>
            <a:pPr algn="ctr"/>
            <a:endParaRPr lang="ru-RU" sz="1600" dirty="0">
              <a:latin typeface="Arial Black" panose="020B0A04020102020204" pitchFamily="34" charset="0"/>
            </a:endParaRPr>
          </a:p>
          <a:p>
            <a:pPr algn="ctr"/>
            <a:r>
              <a:rPr lang="ru-RU" sz="1600" dirty="0" smtClean="0">
                <a:latin typeface="Arial Black" panose="020B0A04020102020204" pitchFamily="34" charset="0"/>
              </a:rPr>
              <a:t>С удовольствием </a:t>
            </a:r>
          </a:p>
          <a:p>
            <a:pPr algn="ctr"/>
            <a:r>
              <a:rPr lang="ru-RU" sz="1600" dirty="0" smtClean="0">
                <a:latin typeface="Arial Black" panose="020B0A04020102020204" pitchFamily="34" charset="0"/>
              </a:rPr>
              <a:t>ответим на Ваши </a:t>
            </a:r>
          </a:p>
          <a:p>
            <a:pPr algn="ctr"/>
            <a:r>
              <a:rPr lang="ru-RU" sz="1600" dirty="0" smtClean="0">
                <a:latin typeface="Arial Black" panose="020B0A04020102020204" pitchFamily="34" charset="0"/>
              </a:rPr>
              <a:t>вопросы!</a:t>
            </a:r>
            <a:endParaRPr lang="ru-RU" sz="16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66247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60000"/>
                <a:lumOff val="40000"/>
              </a:schemeClr>
            </a:gs>
            <a:gs pos="100000">
              <a:schemeClr val="accent1">
                <a:lumMod val="40000"/>
                <a:lumOff val="6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056425" y="6396335"/>
            <a:ext cx="1531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800" dirty="0" smtClean="0">
                <a:latin typeface="Arial Black" panose="020B0A04020102020204" pitchFamily="34" charset="0"/>
              </a:rPr>
              <a:t>Проектная карта ДОО</a:t>
            </a:r>
          </a:p>
          <a:p>
            <a:pPr algn="ctr"/>
            <a:r>
              <a:rPr lang="ru-RU" sz="800" dirty="0" smtClean="0">
                <a:latin typeface="Arial Black" panose="020B0A04020102020204" pitchFamily="34" charset="0"/>
              </a:rPr>
              <a:t>(проектное основание)</a:t>
            </a:r>
          </a:p>
          <a:p>
            <a:pPr algn="ctr"/>
            <a:r>
              <a:rPr lang="en-US" sz="800" dirty="0" smtClean="0">
                <a:latin typeface="Arial Black" panose="020B0A04020102020204" pitchFamily="34" charset="0"/>
              </a:rPr>
              <a:t>v. 0.</a:t>
            </a:r>
            <a:r>
              <a:rPr lang="ru-RU" sz="800" dirty="0" smtClean="0">
                <a:latin typeface="Arial Black" panose="020B0A04020102020204" pitchFamily="34" charset="0"/>
              </a:rPr>
              <a:t>5</a:t>
            </a:r>
            <a:endParaRPr lang="ru-RU" sz="800" dirty="0">
              <a:latin typeface="Arial Black" panose="020B0A040201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7720" y="75355"/>
            <a:ext cx="75150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Arial Black" panose="020B0A04020102020204" pitchFamily="34" charset="0"/>
              </a:rPr>
              <a:t>Условия </a:t>
            </a:r>
            <a:r>
              <a:rPr lang="ru-RU" sz="1400" dirty="0">
                <a:latin typeface="Arial Black" panose="020B0A04020102020204" pitchFamily="34" charset="0"/>
              </a:rPr>
              <a:t>реализации проекта</a:t>
            </a:r>
            <a:r>
              <a:rPr lang="ru-RU" sz="1400" dirty="0" smtClean="0">
                <a:latin typeface="Arial Black" panose="020B0A04020102020204" pitchFamily="34" charset="0"/>
              </a:rPr>
              <a:t>:</a:t>
            </a: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60605949"/>
              </p:ext>
            </p:extLst>
          </p:nvPr>
        </p:nvGraphicFramePr>
        <p:xfrm>
          <a:off x="189194" y="1311380"/>
          <a:ext cx="8398419" cy="4156707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tableStyleId>{1E171933-4619-4E11-9A3F-F7608DF75F80}</a:tableStyleId>
              </a:tblPr>
              <a:tblGrid>
                <a:gridCol w="3218048">
                  <a:extLst>
                    <a:ext uri="{9D8B030D-6E8A-4147-A177-3AD203B41FA5}">
                      <a16:colId xmlns="" xmlns:a16="http://schemas.microsoft.com/office/drawing/2014/main" val="3445463609"/>
                    </a:ext>
                  </a:extLst>
                </a:gridCol>
                <a:gridCol w="5180371">
                  <a:extLst>
                    <a:ext uri="{9D8B030D-6E8A-4147-A177-3AD203B41FA5}">
                      <a16:colId xmlns="" xmlns:a16="http://schemas.microsoft.com/office/drawing/2014/main" val="2372234930"/>
                    </a:ext>
                  </a:extLst>
                </a:gridCol>
              </a:tblGrid>
              <a:tr h="31750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Условия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Описание: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49666281"/>
                  </a:ext>
                </a:extLst>
              </a:tr>
              <a:tr h="650144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Возраст воспитанников:</a:t>
                      </a:r>
                    </a:p>
                    <a:p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6-7 лет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709373762"/>
                  </a:ext>
                </a:extLst>
              </a:tr>
              <a:tr h="1027834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Количество воспитанников в группе: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181400086"/>
                  </a:ext>
                </a:extLst>
              </a:tr>
              <a:tr h="2112969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Особенности реализации: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600" dirty="0" smtClean="0"/>
                        <a:t>территория проживания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600" dirty="0" smtClean="0"/>
                        <a:t>состояние здоровья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600" dirty="0" smtClean="0"/>
                        <a:t>время года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600" dirty="0" smtClean="0"/>
                        <a:t>иные особенности</a:t>
                      </a:r>
                    </a:p>
                    <a:p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Красноярский</a:t>
                      </a:r>
                      <a:r>
                        <a:rPr lang="ru-RU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край, Назаровский район, п. Красная Сопка.</a:t>
                      </a:r>
                    </a:p>
                    <a:p>
                      <a:r>
                        <a:rPr lang="ru-RU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Удовлетворительно.</a:t>
                      </a:r>
                    </a:p>
                    <a:p>
                      <a:r>
                        <a:rPr lang="ru-RU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Лето</a:t>
                      </a:r>
                    </a:p>
                    <a:p>
                      <a:r>
                        <a:rPr lang="ru-RU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ЧС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920882560"/>
                  </a:ext>
                </a:extLst>
              </a:tr>
            </a:tbl>
          </a:graphicData>
        </a:graphic>
      </p:graphicFrame>
      <p:sp>
        <p:nvSpPr>
          <p:cNvPr id="10" name="Овал 9"/>
          <p:cNvSpPr/>
          <p:nvPr/>
        </p:nvSpPr>
        <p:spPr>
          <a:xfrm>
            <a:off x="8587613" y="6285021"/>
            <a:ext cx="473501" cy="473501"/>
          </a:xfrm>
          <a:prstGeom prst="ellipse">
            <a:avLst/>
          </a:prstGeom>
          <a:noFill/>
          <a:ln w="57150">
            <a:solidFill>
              <a:srgbClr val="FFC000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2</a:t>
            </a:r>
            <a:endParaRPr lang="ru-RU" b="1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54040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60000"/>
                <a:lumOff val="40000"/>
              </a:schemeClr>
            </a:gs>
            <a:gs pos="100000">
              <a:schemeClr val="accent1">
                <a:lumMod val="40000"/>
                <a:lumOff val="6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97720" y="116753"/>
            <a:ext cx="75150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latin typeface="Arial Black" panose="020B0A04020102020204" pitchFamily="34" charset="0"/>
              </a:rPr>
              <a:t>Проблема</a:t>
            </a:r>
            <a:r>
              <a:rPr lang="ru-RU" sz="1600" dirty="0">
                <a:latin typeface="Arial Black" panose="020B0A04020102020204" pitchFamily="34" charset="0"/>
              </a:rPr>
              <a:t>, ее </a:t>
            </a:r>
            <a:r>
              <a:rPr lang="ru-RU" sz="1600" dirty="0" smtClean="0">
                <a:latin typeface="Arial Black" panose="020B0A04020102020204" pitchFamily="34" charset="0"/>
              </a:rPr>
              <a:t>актуальность: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378069" y="355240"/>
            <a:ext cx="8414239" cy="2352336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Помочь </a:t>
            </a:r>
            <a:r>
              <a:rPr lang="ru-RU" sz="1000" dirty="0">
                <a:latin typeface="Times New Roman" pitchFamily="18" charset="0"/>
                <a:cs typeface="Times New Roman" pitchFamily="18" charset="0"/>
              </a:rPr>
              <a:t>детям дошкольного возраста сформировать представления об экономических понятиях: экономика, потребности, нормы жизни, деньги, товар, цена в соответствии с их возрастными особенностями.</a:t>
            </a:r>
          </a:p>
          <a:p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Низкий </a:t>
            </a:r>
            <a:r>
              <a:rPr lang="ru-RU" sz="1000" dirty="0">
                <a:latin typeface="Times New Roman" pitchFamily="18" charset="0"/>
                <a:cs typeface="Times New Roman" pitchFamily="18" charset="0"/>
              </a:rPr>
              <a:t>уровень финансовой грамотности негативно влияет на личное благосостояние и финансовый потенциал домашних хозяйств, препятствует развитию финансового рынка, затормаживает инвестиционные процессы в экономике и приводит к ухудшению социально-экономического положения страны. Проблема связана с фрагментарным характером преподавания основ финансовой грамотности в образовательных организациях, недостатком понятных и доступных учебных программ и образовательных материалов для всех слоев населения, недостатком квалифицированных преподавателей основ финансовой грамотности. Это влечет за собой недостаток или отсутствие навыков и компетенций, необходимых для эффективного управления личными финансами, осуществления осознанного выбора финансовых услуг, взаимодействия с финансовыми организациями, органами и организациями, которые занимаются защитой прав потребителей финансовых услуг.</a:t>
            </a:r>
          </a:p>
          <a:p>
            <a:r>
              <a:rPr lang="ru-RU" sz="1000" dirty="0">
                <a:latin typeface="Times New Roman" pitchFamily="18" charset="0"/>
                <a:cs typeface="Times New Roman" pitchFamily="18" charset="0"/>
              </a:rPr>
              <a:t>Финансовое просвещение и экономическое воспитание - сравнительно новое направление в дошкольной педагогике. Многочисленные исследования последних лет свидетельствуют о необходимости внедрения экономического образования с дошкольного возраста, когда дети получают первичный опыт участия в элементарных экономических отношениях, происходит их приобщение к миру экономической действительности.</a:t>
            </a:r>
          </a:p>
          <a:p>
            <a:r>
              <a:rPr lang="ru-RU" sz="1000" dirty="0">
                <a:latin typeface="Times New Roman" pitchFamily="18" charset="0"/>
                <a:cs typeface="Times New Roman" pitchFamily="18" charset="0"/>
              </a:rPr>
              <a:t>Содержание проекта, в соответствии с ФГОС ДО, обеспечивает развитие личности, мотивации и способностей детей в различных видах деятельности и охватывает следующие структурные единицы, представляющие определенные направления развития и образования детей: социально-коммуникативное развитие; познавательное развитие; речевое развитие; художественно-эстетическое развитие.</a:t>
            </a:r>
          </a:p>
          <a:p>
            <a:endParaRPr lang="ru-RU" sz="1000" dirty="0" smtClean="0">
              <a:latin typeface="Times New Roman" panose="02020603050405020304" pitchFamily="18" charset="0"/>
              <a:cs typeface="Times New Roman" pitchFamily="18" charset="0"/>
            </a:endParaRPr>
          </a:p>
          <a:p>
            <a:endParaRPr lang="ru-RU" sz="1000" dirty="0">
              <a:latin typeface="Times New Roman" panose="02020603050405020304" pitchFamily="18" charset="0"/>
              <a:cs typeface="Times New Roman" pitchFamily="18" charset="0"/>
            </a:endParaRPr>
          </a:p>
        </p:txBody>
      </p:sp>
      <p:sp>
        <p:nvSpPr>
          <p:cNvPr id="3" name="Стрелка вниз 2"/>
          <p:cNvSpPr/>
          <p:nvPr/>
        </p:nvSpPr>
        <p:spPr>
          <a:xfrm>
            <a:off x="4303834" y="2439401"/>
            <a:ext cx="562708" cy="452184"/>
          </a:xfrm>
          <a:prstGeom prst="downArrow">
            <a:avLst/>
          </a:prstGeom>
          <a:ln>
            <a:solidFill>
              <a:schemeClr val="bg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78069" y="3005885"/>
            <a:ext cx="8414239" cy="122714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Естественное прогнозируемое будущее (наше бездействие приведет к…): у дошкольников не будут сформированы необходимые представления о финансовой составляющей  современной семьи, организации материальной стороны окружающего пространства, что затруднит их дальнейшее распоряжение своим собственным бюджетом во взрослой жизни. </a:t>
            </a:r>
          </a:p>
          <a:p>
            <a:endParaRPr lang="ru-RU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Стрелка вниз 7"/>
          <p:cNvSpPr/>
          <p:nvPr/>
        </p:nvSpPr>
        <p:spPr>
          <a:xfrm>
            <a:off x="4303834" y="4347332"/>
            <a:ext cx="562708" cy="452184"/>
          </a:xfrm>
          <a:prstGeom prst="downArrow">
            <a:avLst/>
          </a:prstGeom>
          <a:ln>
            <a:solidFill>
              <a:schemeClr val="bg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378069" y="4913816"/>
            <a:ext cx="8414239" cy="137120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Желаемое прогнозируемое будущее (с помощью проекта мы сможем …):</a:t>
            </a:r>
          </a:p>
          <a:p>
            <a:r>
              <a:rPr lang="ru-RU" sz="1100" dirty="0">
                <a:latin typeface="Times New Roman" pitchFamily="18" charset="0"/>
                <a:cs typeface="Times New Roman" pitchFamily="18" charset="0"/>
              </a:rPr>
              <a:t>Наиболее важный эффект, который ожидаем от реализации данного проекта – это начало взаимодействия детей и родителей в сфере личных финансов. На занятиях в игровой форме, через интересный и познавательный сюжет дети знакомятся со сложными финансовыми понятиями, а дома вместе с родителями выполняют задания по финансовой грамотности. На занятиях педагог дает им знания, но правильные навыки обращения с личными финансами дети могут получить только в семье.</a:t>
            </a:r>
          </a:p>
          <a:p>
            <a:r>
              <a:rPr lang="ru-RU" sz="1100" dirty="0">
                <a:latin typeface="Times New Roman" pitchFamily="18" charset="0"/>
                <a:cs typeface="Times New Roman" pitchFamily="18" charset="0"/>
              </a:rPr>
              <a:t>Ожидаем, что  дошкольников за этот период получат необходимые знания, но и  родители заинтересуются вопросами финансовой грамотности.</a:t>
            </a:r>
          </a:p>
          <a:p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056425" y="6396335"/>
            <a:ext cx="1531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800" dirty="0" smtClean="0">
                <a:latin typeface="Arial Black" panose="020B0A04020102020204" pitchFamily="34" charset="0"/>
              </a:rPr>
              <a:t>Проектная карта ДОО</a:t>
            </a:r>
          </a:p>
          <a:p>
            <a:pPr algn="ctr"/>
            <a:r>
              <a:rPr lang="ru-RU" sz="800" dirty="0" smtClean="0">
                <a:latin typeface="Arial Black" panose="020B0A04020102020204" pitchFamily="34" charset="0"/>
              </a:rPr>
              <a:t>(проектное основание)</a:t>
            </a:r>
          </a:p>
          <a:p>
            <a:pPr algn="ctr"/>
            <a:r>
              <a:rPr lang="en-US" sz="800" dirty="0" smtClean="0">
                <a:latin typeface="Arial Black" panose="020B0A04020102020204" pitchFamily="34" charset="0"/>
              </a:rPr>
              <a:t>v. 0.</a:t>
            </a:r>
            <a:r>
              <a:rPr lang="ru-RU" sz="800" dirty="0" smtClean="0">
                <a:latin typeface="Arial Black" panose="020B0A04020102020204" pitchFamily="34" charset="0"/>
              </a:rPr>
              <a:t>5</a:t>
            </a:r>
            <a:endParaRPr lang="ru-RU" sz="800" dirty="0">
              <a:latin typeface="Arial Black" panose="020B0A04020102020204" pitchFamily="34" charset="0"/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8587613" y="6285021"/>
            <a:ext cx="473501" cy="473501"/>
          </a:xfrm>
          <a:prstGeom prst="ellipse">
            <a:avLst/>
          </a:prstGeom>
          <a:noFill/>
          <a:ln w="57150">
            <a:solidFill>
              <a:srgbClr val="FFC000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3</a:t>
            </a:r>
            <a:endParaRPr lang="ru-RU" b="1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86574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60000"/>
                <a:lumOff val="40000"/>
              </a:schemeClr>
            </a:gs>
            <a:gs pos="100000">
              <a:schemeClr val="accent1">
                <a:lumMod val="40000"/>
                <a:lumOff val="6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97720" y="66562"/>
            <a:ext cx="75150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latin typeface="Arial Black" panose="020B0A04020102020204" pitchFamily="34" charset="0"/>
              </a:rPr>
              <a:t>Цель и результат: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378067" y="1402099"/>
            <a:ext cx="8414239" cy="1837592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Образовательная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цель для педагога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см. ФГОС ДОО </a:t>
            </a:r>
            <a:r>
              <a:rPr lang="ru-RU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п.2.6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):</a:t>
            </a:r>
          </a:p>
          <a:p>
            <a:r>
              <a:rPr lang="ru-RU" sz="1600" dirty="0" smtClean="0"/>
              <a:t>-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содействие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финансовому просвещению и воспитанию детей дошкольного возраста, создание необходимой мотивации для повышения их финансовой грамотности.</a:t>
            </a:r>
          </a:p>
          <a:p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Стрелка вниз 7"/>
          <p:cNvSpPr/>
          <p:nvPr/>
        </p:nvSpPr>
        <p:spPr>
          <a:xfrm>
            <a:off x="4303834" y="4475285"/>
            <a:ext cx="562708" cy="45218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378068" y="3925146"/>
            <a:ext cx="8414239" cy="1837592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Планируемый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измеряемый результат проекта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см. ФГОС </a:t>
            </a:r>
            <a:r>
              <a:rPr lang="ru-RU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ДОО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):</a:t>
            </a:r>
            <a:endParaRPr lang="ru-RU" sz="1600" dirty="0"/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100% Дети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приобретают первичный финансовый опыт, учатся устанавливать разумные финансовые отношения в различных сферах жизнедеятельности.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100% Родителей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получают дополнительные знания по воспитанию финансовой грамотности детей.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100% Педагоги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получат систему работы по формированию финансового опыта детей.</a:t>
            </a:r>
          </a:p>
          <a:p>
            <a:r>
              <a:rPr lang="ru-RU" sz="1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dirty="0">
                <a:latin typeface="Times New Roman" pitchFamily="18" charset="0"/>
                <a:cs typeface="Times New Roman" pitchFamily="18" charset="0"/>
              </a:rPr>
            </a:br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056425" y="6396335"/>
            <a:ext cx="1531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800" dirty="0" smtClean="0">
                <a:latin typeface="Arial Black" panose="020B0A04020102020204" pitchFamily="34" charset="0"/>
              </a:rPr>
              <a:t>Проектная карта ДОО</a:t>
            </a:r>
          </a:p>
          <a:p>
            <a:pPr algn="ctr"/>
            <a:r>
              <a:rPr lang="ru-RU" sz="800" dirty="0" smtClean="0">
                <a:latin typeface="Arial Black" panose="020B0A04020102020204" pitchFamily="34" charset="0"/>
              </a:rPr>
              <a:t>(проектное основание)</a:t>
            </a:r>
          </a:p>
          <a:p>
            <a:pPr algn="ctr"/>
            <a:r>
              <a:rPr lang="en-US" sz="800" dirty="0" smtClean="0">
                <a:latin typeface="Arial Black" panose="020B0A04020102020204" pitchFamily="34" charset="0"/>
              </a:rPr>
              <a:t>v. 0.</a:t>
            </a:r>
            <a:r>
              <a:rPr lang="ru-RU" sz="800" dirty="0" smtClean="0">
                <a:latin typeface="Arial Black" panose="020B0A04020102020204" pitchFamily="34" charset="0"/>
              </a:rPr>
              <a:t>5</a:t>
            </a:r>
            <a:endParaRPr lang="ru-RU" sz="800" dirty="0">
              <a:latin typeface="Arial Black" panose="020B0A04020102020204" pitchFamily="34" charset="0"/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8587613" y="6285021"/>
            <a:ext cx="473501" cy="473501"/>
          </a:xfrm>
          <a:prstGeom prst="ellipse">
            <a:avLst/>
          </a:prstGeom>
          <a:noFill/>
          <a:ln w="57150">
            <a:solidFill>
              <a:srgbClr val="FFC000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4</a:t>
            </a:r>
            <a:endParaRPr lang="ru-RU" b="1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79985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60000"/>
                <a:lumOff val="40000"/>
              </a:schemeClr>
            </a:gs>
            <a:gs pos="100000">
              <a:schemeClr val="accent1">
                <a:lumMod val="40000"/>
                <a:lumOff val="6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97720" y="34641"/>
            <a:ext cx="75150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latin typeface="Arial Black" panose="020B0A04020102020204" pitchFamily="34" charset="0"/>
              </a:rPr>
              <a:t>Ключевые </a:t>
            </a:r>
            <a:r>
              <a:rPr lang="ru-RU" sz="1600" dirty="0">
                <a:latin typeface="Arial Black" panose="020B0A04020102020204" pitchFamily="34" charset="0"/>
              </a:rPr>
              <a:t>задачи, мероприятия их обеспечивающие, результат и сроки реализации</a:t>
            </a:r>
            <a:r>
              <a:rPr lang="ru-RU" sz="1600" dirty="0" smtClean="0">
                <a:latin typeface="Arial Black" panose="020B0A04020102020204" pitchFamily="34" charset="0"/>
              </a:rPr>
              <a:t>: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056425" y="6396335"/>
            <a:ext cx="1531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800" dirty="0" smtClean="0">
                <a:latin typeface="Arial Black" panose="020B0A04020102020204" pitchFamily="34" charset="0"/>
              </a:rPr>
              <a:t>Проектная карта ДОО</a:t>
            </a:r>
          </a:p>
          <a:p>
            <a:pPr algn="ctr"/>
            <a:r>
              <a:rPr lang="ru-RU" sz="800" dirty="0" smtClean="0">
                <a:latin typeface="Arial Black" panose="020B0A04020102020204" pitchFamily="34" charset="0"/>
              </a:rPr>
              <a:t>(проектное основание)</a:t>
            </a:r>
          </a:p>
          <a:p>
            <a:pPr algn="ctr"/>
            <a:r>
              <a:rPr lang="en-US" sz="800" dirty="0" smtClean="0">
                <a:latin typeface="Arial Black" panose="020B0A04020102020204" pitchFamily="34" charset="0"/>
              </a:rPr>
              <a:t>v. 0.</a:t>
            </a:r>
            <a:r>
              <a:rPr lang="ru-RU" sz="800" dirty="0" smtClean="0">
                <a:latin typeface="Arial Black" panose="020B0A04020102020204" pitchFamily="34" charset="0"/>
              </a:rPr>
              <a:t>5</a:t>
            </a:r>
            <a:endParaRPr lang="ru-RU" sz="800" dirty="0">
              <a:latin typeface="Arial Black" panose="020B0A04020102020204" pitchFamily="34" charset="0"/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8587613" y="6285021"/>
            <a:ext cx="473501" cy="473501"/>
          </a:xfrm>
          <a:prstGeom prst="ellipse">
            <a:avLst/>
          </a:prstGeom>
          <a:noFill/>
          <a:ln w="57150">
            <a:solidFill>
              <a:srgbClr val="FFC000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5</a:t>
            </a:r>
            <a:endParaRPr lang="ru-RU" b="1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687302425"/>
              </p:ext>
            </p:extLst>
          </p:nvPr>
        </p:nvGraphicFramePr>
        <p:xfrm>
          <a:off x="217028" y="662739"/>
          <a:ext cx="8727831" cy="6016936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tableStyleId>{00A15C55-8517-42AA-B614-E9B94910E393}</a:tableStyleId>
              </a:tblPr>
              <a:tblGrid>
                <a:gridCol w="208280">
                  <a:extLst>
                    <a:ext uri="{9D8B030D-6E8A-4147-A177-3AD203B41FA5}">
                      <a16:colId xmlns="" xmlns:a16="http://schemas.microsoft.com/office/drawing/2014/main" val="3314378270"/>
                    </a:ext>
                  </a:extLst>
                </a:gridCol>
                <a:gridCol w="3282853">
                  <a:extLst>
                    <a:ext uri="{9D8B030D-6E8A-4147-A177-3AD203B41FA5}">
                      <a16:colId xmlns="" xmlns:a16="http://schemas.microsoft.com/office/drawing/2014/main" val="2648753086"/>
                    </a:ext>
                  </a:extLst>
                </a:gridCol>
                <a:gridCol w="2182000">
                  <a:extLst>
                    <a:ext uri="{9D8B030D-6E8A-4147-A177-3AD203B41FA5}">
                      <a16:colId xmlns="" xmlns:a16="http://schemas.microsoft.com/office/drawing/2014/main" val="1267592225"/>
                    </a:ext>
                  </a:extLst>
                </a:gridCol>
                <a:gridCol w="1745673">
                  <a:extLst>
                    <a:ext uri="{9D8B030D-6E8A-4147-A177-3AD203B41FA5}">
                      <a16:colId xmlns="" xmlns:a16="http://schemas.microsoft.com/office/drawing/2014/main" val="476888094"/>
                    </a:ext>
                  </a:extLst>
                </a:gridCol>
                <a:gridCol w="1309025">
                  <a:extLst>
                    <a:ext uri="{9D8B030D-6E8A-4147-A177-3AD203B41FA5}">
                      <a16:colId xmlns="" xmlns:a16="http://schemas.microsoft.com/office/drawing/2014/main" val="3859035026"/>
                    </a:ext>
                  </a:extLst>
                </a:gridCol>
              </a:tblGrid>
              <a:tr h="493293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Задача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Мероприятие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Измеряемый результат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Срок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реализации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13712472"/>
                  </a:ext>
                </a:extLst>
              </a:tr>
              <a:tr h="1051662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дать первоначальные знания о банке (банк принимает деньги на хранение, выдает деньги вкладчикам, предоставляет деньги в долг).</a:t>
                      </a:r>
                      <a:endParaRPr lang="ru-RU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Рассказ воспитателя о деньгах, о цене  товара</a:t>
                      </a:r>
                      <a:endParaRPr lang="ru-RU" sz="900" b="0" i="0" kern="1200" dirty="0" smtClean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ru-RU" sz="9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Демонстрация презентации «История денег»</a:t>
                      </a:r>
                      <a:endParaRPr lang="ru-RU" sz="900" b="0" i="0" kern="1200" dirty="0" smtClean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ru-RU" sz="9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Просмотр мультфильма «Как старик корову продавал»</a:t>
                      </a:r>
                      <a:endParaRPr lang="ru-RU" sz="900" b="0" i="0" kern="1200" dirty="0" smtClean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ru-RU" sz="9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НОД «Дом, в котором «живут» деньги»</a:t>
                      </a:r>
                      <a:endParaRPr lang="ru-RU" sz="900" b="0" i="0" kern="1200" dirty="0" smtClean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Опрос детей</a:t>
                      </a:r>
                      <a:endParaRPr lang="ru-RU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Понедельник 24.08.2020г</a:t>
                      </a:r>
                      <a:endParaRPr lang="ru-RU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4087215863"/>
                  </a:ext>
                </a:extLst>
              </a:tr>
              <a:tr h="104462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познакомить детей с отдельными составляющими семейного дохода: зарплата, пенсия, стипендия; уточнить представление воспитанников о динамике доходов, расходов; развивать память, мышление, логику, внимание; воспитывать уважение к людям, которые зарабатывают деньги.</a:t>
                      </a:r>
                      <a:endParaRPr lang="ru-RU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Чтение произведений А. Романова «Чудеса в кошельке», К. Чуковского «Муха-Цокотуха».</a:t>
                      </a:r>
                      <a:endParaRPr lang="ru-RU" sz="900" b="0" i="0" kern="1200" dirty="0" smtClean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ru-RU" sz="9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НОД «Доход семьи»</a:t>
                      </a:r>
                      <a:endParaRPr lang="ru-RU" sz="900" b="0" i="0" kern="1200" dirty="0" smtClean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Дискуссия с детьми «Хорошо – плохо» - на тему «О рекламе товара»</a:t>
                      </a:r>
                      <a:endParaRPr lang="ru-RU" sz="9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Беседа</a:t>
                      </a:r>
                      <a:r>
                        <a:rPr lang="ru-RU" sz="9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 детьми</a:t>
                      </a:r>
                      <a:endParaRPr lang="ru-RU" sz="9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Вторник </a:t>
                      </a:r>
                    </a:p>
                    <a:p>
                      <a:pPr algn="ctr"/>
                      <a:r>
                        <a:rPr lang="ru-RU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25.08.2020г</a:t>
                      </a:r>
                      <a:endParaRPr lang="ru-RU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565004775"/>
                  </a:ext>
                </a:extLst>
              </a:tr>
              <a:tr h="670362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Содействовать проявлению интереса у детей к профессиональной деятельности взрослых</a:t>
                      </a:r>
                    </a:p>
                    <a:p>
                      <a:endParaRPr lang="ru-RU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«Презентация семейный бюджет»</a:t>
                      </a:r>
                      <a:endParaRPr lang="ru-RU" sz="900" b="0" i="0" kern="1200" dirty="0" smtClean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ru-RU" sz="9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Сюжетно-ролевая игра «Супермаркет»;</a:t>
                      </a:r>
                      <a:endParaRPr lang="ru-RU" sz="900" b="0" i="0" kern="1200" dirty="0" smtClean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ru-RU" sz="9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НОД «Путешествие денежки»</a:t>
                      </a:r>
                      <a:endParaRPr lang="ru-RU" sz="900" b="0" i="0" kern="1200" dirty="0" smtClean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ru-RU" sz="9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Д\и «Что быстрее купят?»</a:t>
                      </a:r>
                      <a:endParaRPr lang="ru-RU" sz="900" b="0" i="0" kern="1200" dirty="0" smtClean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Наблюдение</a:t>
                      </a:r>
                      <a:r>
                        <a:rPr lang="ru-RU" sz="9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за детьми</a:t>
                      </a:r>
                      <a:endParaRPr lang="ru-RU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Среда </a:t>
                      </a:r>
                    </a:p>
                    <a:p>
                      <a:pPr algn="ctr"/>
                      <a:r>
                        <a:rPr lang="ru-RU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26.08.2020г</a:t>
                      </a:r>
                      <a:endParaRPr lang="ru-RU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745171594"/>
                  </a:ext>
                </a:extLst>
              </a:tr>
              <a:tr h="1170712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Совершенствовать коммуникативные навыки  детей в области финансовой грамотности </a:t>
                      </a:r>
                    </a:p>
                    <a:p>
                      <a:endParaRPr lang="ru-RU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Решение проблемной ситуации «Хочу и надо»</a:t>
                      </a:r>
                      <a:endParaRPr lang="ru-RU" sz="900" b="0" i="0" kern="1200" dirty="0" smtClean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ru-RU" sz="9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Презентация «Познавательный маршрут «Банкомат»»</a:t>
                      </a:r>
                      <a:endParaRPr lang="ru-RU" sz="900" b="0" i="0" kern="1200" dirty="0" smtClean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ru-RU" sz="9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Продуктивная деятельность: изготовление поделок для ярмарки</a:t>
                      </a:r>
                      <a:endParaRPr lang="ru-RU" sz="900" b="0" i="0" kern="1200" dirty="0" smtClean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ru-RU" sz="9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Д\И «Кто трудится, кто играет»</a:t>
                      </a:r>
                      <a:endParaRPr lang="ru-RU" sz="900" b="0" i="0" kern="1200" dirty="0" smtClean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9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Анализирование</a:t>
                      </a:r>
                      <a:endParaRPr lang="ru-RU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Четверг </a:t>
                      </a:r>
                    </a:p>
                    <a:p>
                      <a:pPr algn="ctr"/>
                      <a:r>
                        <a:rPr lang="ru-RU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27.08.2020г</a:t>
                      </a:r>
                      <a:endParaRPr lang="ru-RU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454517874"/>
                  </a:ext>
                </a:extLst>
              </a:tr>
              <a:tr h="660556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Организовать</a:t>
                      </a:r>
                      <a:r>
                        <a:rPr lang="ru-RU" sz="9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тематическое родительское собрание на тему «Просвещение родителей в сфере финансового воспитания детей»</a:t>
                      </a:r>
                      <a:endParaRPr lang="ru-RU" sz="9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Родительское собрание (Пояснение</a:t>
                      </a:r>
                      <a:r>
                        <a:rPr lang="ru-RU" sz="9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значения формирования финансовой грамотности у детей,  рассмотрение результатов первого опроса детей – выявление уровня </a:t>
                      </a:r>
                      <a:r>
                        <a:rPr lang="ru-RU" sz="9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сформированности</a:t>
                      </a:r>
                      <a:r>
                        <a:rPr lang="ru-RU" sz="9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основ фин. Грамотности; демонстрация  реализованного проекта). </a:t>
                      </a:r>
                      <a:endParaRPr lang="ru-RU" sz="9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Анкетирование</a:t>
                      </a:r>
                      <a:r>
                        <a:rPr lang="ru-RU" sz="9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родителей</a:t>
                      </a:r>
                      <a:endParaRPr lang="ru-RU" sz="9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Пятница</a:t>
                      </a:r>
                    </a:p>
                    <a:p>
                      <a:pPr algn="ctr"/>
                      <a:r>
                        <a:rPr lang="ru-RU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28.08.2020г</a:t>
                      </a:r>
                      <a:endParaRPr lang="ru-RU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114100974"/>
                  </a:ext>
                </a:extLst>
              </a:tr>
              <a:tr h="348207">
                <a:tc gridSpan="4">
                  <a:txBody>
                    <a:bodyPr/>
                    <a:lstStyle/>
                    <a:p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5210439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983358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97720" y="34641"/>
            <a:ext cx="75150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latin typeface="Arial Black" panose="020B0A04020102020204" pitchFamily="34" charset="0"/>
              </a:rPr>
              <a:t>Риски и ресурсы: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056425" y="6396335"/>
            <a:ext cx="1531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800" dirty="0" smtClean="0">
                <a:latin typeface="Arial Black" panose="020B0A04020102020204" pitchFamily="34" charset="0"/>
              </a:rPr>
              <a:t>Проектная карта ДОО</a:t>
            </a:r>
          </a:p>
          <a:p>
            <a:pPr algn="ctr"/>
            <a:r>
              <a:rPr lang="ru-RU" sz="800" dirty="0" smtClean="0">
                <a:latin typeface="Arial Black" panose="020B0A04020102020204" pitchFamily="34" charset="0"/>
              </a:rPr>
              <a:t>(проектное основание)</a:t>
            </a:r>
          </a:p>
          <a:p>
            <a:pPr algn="ctr"/>
            <a:r>
              <a:rPr lang="en-US" sz="800" dirty="0" smtClean="0">
                <a:latin typeface="Arial Black" panose="020B0A04020102020204" pitchFamily="34" charset="0"/>
              </a:rPr>
              <a:t>v. 0.</a:t>
            </a:r>
            <a:r>
              <a:rPr lang="ru-RU" sz="800" dirty="0" smtClean="0">
                <a:latin typeface="Arial Black" panose="020B0A04020102020204" pitchFamily="34" charset="0"/>
              </a:rPr>
              <a:t>5</a:t>
            </a:r>
            <a:endParaRPr lang="ru-RU" sz="800" dirty="0">
              <a:latin typeface="Arial Black" panose="020B0A04020102020204" pitchFamily="34" charset="0"/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8587613" y="6285021"/>
            <a:ext cx="473501" cy="473501"/>
          </a:xfrm>
          <a:prstGeom prst="ellipse">
            <a:avLst/>
          </a:prstGeom>
          <a:noFill/>
          <a:ln w="57150">
            <a:solidFill>
              <a:srgbClr val="FFC000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6</a:t>
            </a:r>
            <a:endParaRPr lang="ru-RU" b="1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014179112"/>
              </p:ext>
            </p:extLst>
          </p:nvPr>
        </p:nvGraphicFramePr>
        <p:xfrm>
          <a:off x="233287" y="568449"/>
          <a:ext cx="8727831" cy="4991019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tableStyleId>{00A15C55-8517-42AA-B614-E9B94910E393}</a:tableStyleId>
              </a:tblPr>
              <a:tblGrid>
                <a:gridCol w="304801">
                  <a:extLst>
                    <a:ext uri="{9D8B030D-6E8A-4147-A177-3AD203B41FA5}">
                      <a16:colId xmlns:a16="http://schemas.microsoft.com/office/drawing/2014/main" xmlns="" val="3314378270"/>
                    </a:ext>
                  </a:extLst>
                </a:gridCol>
                <a:gridCol w="2180492">
                  <a:extLst>
                    <a:ext uri="{9D8B030D-6E8A-4147-A177-3AD203B41FA5}">
                      <a16:colId xmlns:a16="http://schemas.microsoft.com/office/drawing/2014/main" xmlns="" val="2648753086"/>
                    </a:ext>
                  </a:extLst>
                </a:gridCol>
                <a:gridCol w="1895623">
                  <a:extLst>
                    <a:ext uri="{9D8B030D-6E8A-4147-A177-3AD203B41FA5}">
                      <a16:colId xmlns:a16="http://schemas.microsoft.com/office/drawing/2014/main" xmlns="" val="1267592225"/>
                    </a:ext>
                  </a:extLst>
                </a:gridCol>
                <a:gridCol w="2208627">
                  <a:extLst>
                    <a:ext uri="{9D8B030D-6E8A-4147-A177-3AD203B41FA5}">
                      <a16:colId xmlns:a16="http://schemas.microsoft.com/office/drawing/2014/main" xmlns="" val="476888094"/>
                    </a:ext>
                  </a:extLst>
                </a:gridCol>
                <a:gridCol w="2138288">
                  <a:extLst>
                    <a:ext uri="{9D8B030D-6E8A-4147-A177-3AD203B41FA5}">
                      <a16:colId xmlns:a16="http://schemas.microsoft.com/office/drawing/2014/main" xmlns="" val="3859035026"/>
                    </a:ext>
                  </a:extLst>
                </a:gridCol>
              </a:tblGrid>
              <a:tr h="57141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Задача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Ресурсы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Риски*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Способ минимизации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риска**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13712472"/>
                  </a:ext>
                </a:extLst>
              </a:tr>
              <a:tr h="693855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Развивать</a:t>
                      </a:r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основы финансовой грамотности дошкольников 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иллюстрации,</a:t>
                      </a:r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ноутбук, колонки, проектор, материалы для творчества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Отсутствие интереса к изучению основ</a:t>
                      </a:r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финансовой грамотности у детей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Подбор разнообразных средств и приемов для обучения, которые смогли бы заинтересовать детей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087215863"/>
                  </a:ext>
                </a:extLst>
              </a:tr>
              <a:tr h="815184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Совершенствовать коммуникативные навыки  детей в области финансовой грамотности 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Иллюстрации, макет магазина</a:t>
                      </a:r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 банка, банкомата, денежные купюры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«Зажатость» детей при </a:t>
                      </a:r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выступлении с рассказам, объяснениями  (стеснение)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Подключение к проектной деятельности педагога - психолога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565004775"/>
                  </a:ext>
                </a:extLst>
              </a:tr>
              <a:tr h="925381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Содействовать проявлению интереса у детей к профессиональной деятельности взрослых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Иллюстрации, материалы для творчества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Отсутствие понимания</a:t>
                      </a:r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детей.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Экскурсия,</a:t>
                      </a:r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беседы.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745171594"/>
                  </a:ext>
                </a:extLst>
              </a:tr>
              <a:tr h="693855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Организовать</a:t>
                      </a:r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круглый стол на тему «финансовое воспитание детей»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Памятки (рекомендации), фото  - презентация реализации проекта детьми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занятость</a:t>
                      </a:r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со стороны родителей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buFontTx/>
                        <a:buChar char="-"/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Индивидуальные беседы;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Агитационные</a:t>
                      </a:r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буклеты, обращение детей.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454517874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205152" y="6473278"/>
            <a:ext cx="40318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/>
              <a:t>** Не менее одного примера минимизации риска</a:t>
            </a:r>
            <a:endParaRPr lang="ru-RU" sz="1400" dirty="0"/>
          </a:p>
        </p:txBody>
      </p:sp>
      <p:sp>
        <p:nvSpPr>
          <p:cNvPr id="8" name="TextBox 7"/>
          <p:cNvSpPr txBox="1"/>
          <p:nvPr/>
        </p:nvSpPr>
        <p:spPr>
          <a:xfrm>
            <a:off x="205152" y="6187571"/>
            <a:ext cx="55928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/>
              <a:t>* Не менее трех примеров рисков в рамках реализации задач проекта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xmlns="" val="81863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97720" y="34641"/>
            <a:ext cx="75150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latin typeface="Arial Black" panose="020B0A04020102020204" pitchFamily="34" charset="0"/>
              </a:rPr>
              <a:t>Проектная задача (ПЗ) №1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056425" y="6396335"/>
            <a:ext cx="1531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800" dirty="0" smtClean="0">
                <a:latin typeface="Arial Black" panose="020B0A04020102020204" pitchFamily="34" charset="0"/>
              </a:rPr>
              <a:t>Проектная карта ДОО</a:t>
            </a:r>
          </a:p>
          <a:p>
            <a:pPr algn="ctr"/>
            <a:r>
              <a:rPr lang="ru-RU" sz="800" dirty="0" smtClean="0">
                <a:latin typeface="Arial Black" panose="020B0A04020102020204" pitchFamily="34" charset="0"/>
              </a:rPr>
              <a:t>(проектное основание)</a:t>
            </a:r>
          </a:p>
          <a:p>
            <a:pPr algn="ctr"/>
            <a:r>
              <a:rPr lang="en-US" sz="800" dirty="0" smtClean="0">
                <a:latin typeface="Arial Black" panose="020B0A04020102020204" pitchFamily="34" charset="0"/>
              </a:rPr>
              <a:t>v. 0.</a:t>
            </a:r>
            <a:r>
              <a:rPr lang="ru-RU" sz="800" dirty="0" smtClean="0">
                <a:latin typeface="Arial Black" panose="020B0A04020102020204" pitchFamily="34" charset="0"/>
              </a:rPr>
              <a:t>5</a:t>
            </a:r>
            <a:endParaRPr lang="ru-RU" sz="800" dirty="0">
              <a:latin typeface="Arial Black" panose="020B0A04020102020204" pitchFamily="34" charset="0"/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8587613" y="6285021"/>
            <a:ext cx="473501" cy="473501"/>
          </a:xfrm>
          <a:prstGeom prst="ellipse">
            <a:avLst/>
          </a:prstGeom>
          <a:noFill/>
          <a:ln w="57150">
            <a:solidFill>
              <a:srgbClr val="FFC000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7</a:t>
            </a:r>
            <a:endParaRPr lang="ru-RU" b="1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229385515"/>
              </p:ext>
            </p:extLst>
          </p:nvPr>
        </p:nvGraphicFramePr>
        <p:xfrm>
          <a:off x="178776" y="473807"/>
          <a:ext cx="8789377" cy="602943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tableStyleId>{00A15C55-8517-42AA-B614-E9B94910E393}</a:tableStyleId>
              </a:tblPr>
              <a:tblGrid>
                <a:gridCol w="304801">
                  <a:extLst>
                    <a:ext uri="{9D8B030D-6E8A-4147-A177-3AD203B41FA5}">
                      <a16:colId xmlns:a16="http://schemas.microsoft.com/office/drawing/2014/main" xmlns="" val="992962233"/>
                    </a:ext>
                  </a:extLst>
                </a:gridCol>
                <a:gridCol w="1978269">
                  <a:extLst>
                    <a:ext uri="{9D8B030D-6E8A-4147-A177-3AD203B41FA5}">
                      <a16:colId xmlns:a16="http://schemas.microsoft.com/office/drawing/2014/main" xmlns="" val="2625288501"/>
                    </a:ext>
                  </a:extLst>
                </a:gridCol>
                <a:gridCol w="6506307">
                  <a:extLst>
                    <a:ext uri="{9D8B030D-6E8A-4147-A177-3AD203B41FA5}">
                      <a16:colId xmlns:a16="http://schemas.microsoft.com/office/drawing/2014/main" xmlns="" val="941736866"/>
                    </a:ext>
                  </a:extLst>
                </a:gridCol>
              </a:tblGrid>
              <a:tr h="379047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Элемент ПЗ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730581808"/>
                  </a:ext>
                </a:extLst>
              </a:tr>
              <a:tr h="783911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Цель деятельности воспитанника (через ФГОС ДОО)*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Узнать взаимосвязь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понятий «труд - деньги»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874593477"/>
                  </a:ext>
                </a:extLst>
              </a:tr>
              <a:tr h="58593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Сформулированная проблема**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  понимаю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понятия  труд,  деньги.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367719668"/>
                  </a:ext>
                </a:extLst>
              </a:tr>
              <a:tr h="783911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 проблемной ситуации для воспитанника, содержащей проблему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Воспитателем в группе, во время НОД</a:t>
                      </a:r>
                      <a:r>
                        <a:rPr lang="ru-RU" sz="12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создается «Сюрпризный момент», почтальон приносит </a:t>
                      </a:r>
                      <a:r>
                        <a:rPr lang="ru-RU" sz="12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посылку</a:t>
                      </a: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в которой</a:t>
                      </a:r>
                      <a:r>
                        <a:rPr lang="ru-RU" sz="12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лежат</a:t>
                      </a:r>
                      <a:r>
                        <a:rPr lang="ru-RU" sz="12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денежные купюры, монеты, пластиковые карты и т.д.</a:t>
                      </a: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Воспитатель отрывает </a:t>
                      </a:r>
                      <a:r>
                        <a:rPr lang="ru-RU" sz="12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посылку</a:t>
                      </a: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показывает </a:t>
                      </a:r>
                      <a:r>
                        <a:rPr lang="ru-RU" sz="12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содержимое посылки </a:t>
                      </a: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детям, дети выдвигают предположения кому принадлежит</a:t>
                      </a:r>
                      <a:r>
                        <a:rPr lang="ru-RU" sz="12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всё это</a:t>
                      </a: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для кого и зачем  была отправлена</a:t>
                      </a:r>
                      <a:r>
                        <a:rPr lang="ru-RU" sz="12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посылка</a:t>
                      </a: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Воспитатель направляет детей к рассуждению о том, зачем нужны человеку деньги, труд и вообще как и когда они появились. Дети выдвигают свои версии и предположения, для определения дальнейшей работы воспитатель и дети совместно оформляют </a:t>
                      </a:r>
                      <a:r>
                        <a:rPr lang="ru-RU" sz="12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план </a:t>
                      </a: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 принципу трех вопросов: Что знаем? Что хотим узнать? Как узнаем?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055654128"/>
                  </a:ext>
                </a:extLst>
              </a:tr>
              <a:tr h="783911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Задания или система заданий**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 Посмотреть иллюстрации в энциклопедиях,  посмотреть видео в интернете, спросить у взрослых, сходить на экскурсию со взрослыми.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502909996"/>
                  </a:ext>
                </a:extLst>
              </a:tr>
              <a:tr h="783911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 конечного результата деятельности воспитанника («продукта»)**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</a:t>
                      </a:r>
                      <a:r>
                        <a:rPr lang="ru-RU" sz="12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Лэпбука</a:t>
                      </a: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«Маленький 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финансист</a:t>
                      </a: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 , </a:t>
                      </a:r>
                    </a:p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1 - в который входит :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история создания денежных купюр,  деньги разных стран,  наши потребности или на что мы тратим  свой бюджет? </a:t>
                      </a:r>
                    </a:p>
                    <a:p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2- в который входит: труд взрослых, картинки профессии и т.д.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044437668"/>
                  </a:ext>
                </a:extLst>
              </a:tr>
              <a:tr h="783911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Ссылки на необходимые материалы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Интернет ресурс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108360109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78776" y="6450745"/>
            <a:ext cx="68446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/>
              <a:t>** Педагог озвучивает воспитаннику в случае затруднения, через наводящие вопросы </a:t>
            </a:r>
            <a:endParaRPr lang="ru-RU" sz="1400" dirty="0"/>
          </a:p>
        </p:txBody>
      </p:sp>
      <p:sp>
        <p:nvSpPr>
          <p:cNvPr id="9" name="TextBox 8"/>
          <p:cNvSpPr txBox="1"/>
          <p:nvPr/>
        </p:nvSpPr>
        <p:spPr>
          <a:xfrm>
            <a:off x="285456" y="6213995"/>
            <a:ext cx="24465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/>
              <a:t>* Не озвучивается педагогом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xmlns="" val="1882278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97720" y="34641"/>
            <a:ext cx="75150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latin typeface="Arial Black" panose="020B0A04020102020204" pitchFamily="34" charset="0"/>
              </a:rPr>
              <a:t>Проектная задача (ПЗ) №2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056425" y="6396335"/>
            <a:ext cx="1531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800" dirty="0" smtClean="0">
                <a:latin typeface="Arial Black" panose="020B0A04020102020204" pitchFamily="34" charset="0"/>
              </a:rPr>
              <a:t>Проектная карта ДОО</a:t>
            </a:r>
          </a:p>
          <a:p>
            <a:pPr algn="ctr"/>
            <a:r>
              <a:rPr lang="ru-RU" sz="800" dirty="0" smtClean="0">
                <a:latin typeface="Arial Black" panose="020B0A04020102020204" pitchFamily="34" charset="0"/>
              </a:rPr>
              <a:t>(проектное основание)</a:t>
            </a:r>
          </a:p>
          <a:p>
            <a:pPr algn="ctr"/>
            <a:r>
              <a:rPr lang="en-US" sz="800" dirty="0" smtClean="0">
                <a:latin typeface="Arial Black" panose="020B0A04020102020204" pitchFamily="34" charset="0"/>
              </a:rPr>
              <a:t>v. 0.</a:t>
            </a:r>
            <a:r>
              <a:rPr lang="ru-RU" sz="800" dirty="0" smtClean="0">
                <a:latin typeface="Arial Black" panose="020B0A04020102020204" pitchFamily="34" charset="0"/>
              </a:rPr>
              <a:t>5</a:t>
            </a:r>
            <a:endParaRPr lang="ru-RU" sz="800" dirty="0">
              <a:latin typeface="Arial Black" panose="020B0A04020102020204" pitchFamily="34" charset="0"/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8587613" y="6285021"/>
            <a:ext cx="473501" cy="473501"/>
          </a:xfrm>
          <a:prstGeom prst="ellipse">
            <a:avLst/>
          </a:prstGeom>
          <a:noFill/>
          <a:ln w="57150">
            <a:solidFill>
              <a:srgbClr val="FFC000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7</a:t>
            </a:r>
            <a:endParaRPr lang="ru-RU" b="1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394978986"/>
              </p:ext>
            </p:extLst>
          </p:nvPr>
        </p:nvGraphicFramePr>
        <p:xfrm>
          <a:off x="178776" y="473807"/>
          <a:ext cx="8789377" cy="5678771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tableStyleId>{00A15C55-8517-42AA-B614-E9B94910E393}</a:tableStyleId>
              </a:tblPr>
              <a:tblGrid>
                <a:gridCol w="304801">
                  <a:extLst>
                    <a:ext uri="{9D8B030D-6E8A-4147-A177-3AD203B41FA5}">
                      <a16:colId xmlns:a16="http://schemas.microsoft.com/office/drawing/2014/main" xmlns="" val="992962233"/>
                    </a:ext>
                  </a:extLst>
                </a:gridCol>
                <a:gridCol w="1978269">
                  <a:extLst>
                    <a:ext uri="{9D8B030D-6E8A-4147-A177-3AD203B41FA5}">
                      <a16:colId xmlns:a16="http://schemas.microsoft.com/office/drawing/2014/main" xmlns="" val="2625288501"/>
                    </a:ext>
                  </a:extLst>
                </a:gridCol>
                <a:gridCol w="6506307">
                  <a:extLst>
                    <a:ext uri="{9D8B030D-6E8A-4147-A177-3AD203B41FA5}">
                      <a16:colId xmlns:a16="http://schemas.microsoft.com/office/drawing/2014/main" xmlns="" val="941736866"/>
                    </a:ext>
                  </a:extLst>
                </a:gridCol>
              </a:tblGrid>
              <a:tr h="379047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Элемент ПЗ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730581808"/>
                  </a:ext>
                </a:extLst>
              </a:tr>
              <a:tr h="783911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Цель деятельности воспитанника (через ФГОС ДОО)*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Узнать что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такое Банк?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874593477"/>
                  </a:ext>
                </a:extLst>
              </a:tr>
              <a:tr h="783911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Сформулированная проблема**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 знаю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что такое банк.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367719668"/>
                  </a:ext>
                </a:extLst>
              </a:tr>
              <a:tr h="783911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 проблемной ситуации для воспитанника, содержащей проблему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Воспитатель демонстрирует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картинки детям : банк,  пластиковые карты, калькулятор, терминал, счеты, банкомат; спрашивает где можно увидеть эти предметы? Для чего они нужны.  Просит воспитанников продемонстрировать как и каким образом их можно использовать. </a:t>
                      </a:r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Воспитатель направляет воспитанников на  размышление о том,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как необходимо вести себя в банках? Как называют работников банка?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055654128"/>
                  </a:ext>
                </a:extLst>
              </a:tr>
              <a:tr h="783911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Задания или система заданий**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Попробовать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примерить на себя роль работника банка (заочно)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502909996"/>
                  </a:ext>
                </a:extLst>
              </a:tr>
              <a:tr h="783911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 конечного результата деятельности воспитанника («продукта»)**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Создать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макет «Банка»»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044437668"/>
                  </a:ext>
                </a:extLst>
              </a:tr>
              <a:tr h="783911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Ссылки на необходимые материалы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Интернет ресурс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108360109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78776" y="6450745"/>
            <a:ext cx="68446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/>
              <a:t>** Педагог озвучивает воспитаннику в случае затруднения, через наводящие вопросы </a:t>
            </a:r>
            <a:endParaRPr lang="ru-RU" sz="1400" dirty="0"/>
          </a:p>
        </p:txBody>
      </p:sp>
      <p:sp>
        <p:nvSpPr>
          <p:cNvPr id="9" name="TextBox 8"/>
          <p:cNvSpPr txBox="1"/>
          <p:nvPr/>
        </p:nvSpPr>
        <p:spPr>
          <a:xfrm>
            <a:off x="285456" y="6213995"/>
            <a:ext cx="24465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/>
              <a:t>* Не озвучивается педагогом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xmlns="" val="2496116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97720" y="34641"/>
            <a:ext cx="75150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latin typeface="Arial Black" panose="020B0A04020102020204" pitchFamily="34" charset="0"/>
              </a:rPr>
              <a:t>Проектная задача (ПЗ) №3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056425" y="6396335"/>
            <a:ext cx="1531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800" dirty="0" smtClean="0">
                <a:latin typeface="Arial Black" panose="020B0A04020102020204" pitchFamily="34" charset="0"/>
              </a:rPr>
              <a:t>Проектная карта ДОО</a:t>
            </a:r>
          </a:p>
          <a:p>
            <a:pPr algn="ctr"/>
            <a:r>
              <a:rPr lang="ru-RU" sz="800" dirty="0" smtClean="0">
                <a:latin typeface="Arial Black" panose="020B0A04020102020204" pitchFamily="34" charset="0"/>
              </a:rPr>
              <a:t>(проектное основание)</a:t>
            </a:r>
          </a:p>
          <a:p>
            <a:pPr algn="ctr"/>
            <a:r>
              <a:rPr lang="en-US" sz="800" dirty="0" smtClean="0">
                <a:latin typeface="Arial Black" panose="020B0A04020102020204" pitchFamily="34" charset="0"/>
              </a:rPr>
              <a:t>v. 0.</a:t>
            </a:r>
            <a:r>
              <a:rPr lang="ru-RU" sz="800" dirty="0" smtClean="0">
                <a:latin typeface="Arial Black" panose="020B0A04020102020204" pitchFamily="34" charset="0"/>
              </a:rPr>
              <a:t>5</a:t>
            </a:r>
            <a:endParaRPr lang="ru-RU" sz="800" dirty="0">
              <a:latin typeface="Arial Black" panose="020B0A04020102020204" pitchFamily="34" charset="0"/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8587613" y="6285021"/>
            <a:ext cx="473501" cy="473501"/>
          </a:xfrm>
          <a:prstGeom prst="ellipse">
            <a:avLst/>
          </a:prstGeom>
          <a:noFill/>
          <a:ln w="57150">
            <a:solidFill>
              <a:srgbClr val="FFC000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7</a:t>
            </a:r>
            <a:endParaRPr lang="ru-RU" b="1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460833162"/>
              </p:ext>
            </p:extLst>
          </p:nvPr>
        </p:nvGraphicFramePr>
        <p:xfrm>
          <a:off x="178776" y="473807"/>
          <a:ext cx="8789377" cy="5617811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tableStyleId>{00A15C55-8517-42AA-B614-E9B94910E393}</a:tableStyleId>
              </a:tblPr>
              <a:tblGrid>
                <a:gridCol w="304801">
                  <a:extLst>
                    <a:ext uri="{9D8B030D-6E8A-4147-A177-3AD203B41FA5}">
                      <a16:colId xmlns:a16="http://schemas.microsoft.com/office/drawing/2014/main" xmlns="" val="992962233"/>
                    </a:ext>
                  </a:extLst>
                </a:gridCol>
                <a:gridCol w="1978269">
                  <a:extLst>
                    <a:ext uri="{9D8B030D-6E8A-4147-A177-3AD203B41FA5}">
                      <a16:colId xmlns:a16="http://schemas.microsoft.com/office/drawing/2014/main" xmlns="" val="2625288501"/>
                    </a:ext>
                  </a:extLst>
                </a:gridCol>
                <a:gridCol w="6506307">
                  <a:extLst>
                    <a:ext uri="{9D8B030D-6E8A-4147-A177-3AD203B41FA5}">
                      <a16:colId xmlns:a16="http://schemas.microsoft.com/office/drawing/2014/main" xmlns="" val="941736866"/>
                    </a:ext>
                  </a:extLst>
                </a:gridCol>
              </a:tblGrid>
              <a:tr h="379047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Элемент ПЗ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730581808"/>
                  </a:ext>
                </a:extLst>
              </a:tr>
              <a:tr h="783911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Цель деятельности воспитанника (через ФГОС ДОО)*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Узнать 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профессии людей которые работают в банке.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874593477"/>
                  </a:ext>
                </a:extLst>
              </a:tr>
              <a:tr h="783911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Сформулированная проблема**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 знаю профессии людей, которые работают в банках.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367719668"/>
                  </a:ext>
                </a:extLst>
              </a:tr>
              <a:tr h="783911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 проблемной ситуации для воспитанника, содержащей проблему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Воспитатель предлагает  детям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сделать предположение о том какие профессии самые важные для людей. Вспомнить вообще  все профессии которые они знают, уточнить, знают ли дети как называются профессии людей, деятельность которых связана с банком.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055654128"/>
                  </a:ext>
                </a:extLst>
              </a:tr>
              <a:tr h="783911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Задания или система заданий**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Просмотр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фото – презентации о профессиях  людей в банке.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502909996"/>
                  </a:ext>
                </a:extLst>
              </a:tr>
              <a:tr h="783911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 конечного результата деятельности воспитанника («продукта»)**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Изготовление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атрибутов к  Р</a:t>
                      </a:r>
                      <a:r>
                        <a:rPr lang="en-US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 «Банк»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044437668"/>
                  </a:ext>
                </a:extLst>
              </a:tr>
              <a:tr h="783911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Ссылки на необходимые материалы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Интернет ресурсы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108360109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78776" y="6450745"/>
            <a:ext cx="68446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/>
              <a:t>** Педагог озвучивает воспитаннику в случае затруднения, через наводящие вопросы </a:t>
            </a:r>
            <a:endParaRPr lang="ru-RU" sz="1400" dirty="0"/>
          </a:p>
        </p:txBody>
      </p:sp>
      <p:sp>
        <p:nvSpPr>
          <p:cNvPr id="9" name="TextBox 8"/>
          <p:cNvSpPr txBox="1"/>
          <p:nvPr/>
        </p:nvSpPr>
        <p:spPr>
          <a:xfrm>
            <a:off x="285456" y="6213995"/>
            <a:ext cx="24465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/>
              <a:t>* Не озвучивается педагогом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xmlns="" val="2611826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310</TotalTime>
  <Words>1894</Words>
  <Application>Microsoft Office PowerPoint</Application>
  <PresentationFormat>Экран (4:3)</PresentationFormat>
  <Paragraphs>311</Paragraphs>
  <Slides>13</Slides>
  <Notes>8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</vt:vector>
  </TitlesOfParts>
  <Company>diakov.net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Роман Гоцманов</dc:creator>
  <cp:lastModifiedBy>вера</cp:lastModifiedBy>
  <cp:revision>37</cp:revision>
  <dcterms:created xsi:type="dcterms:W3CDTF">2020-02-24T07:12:56Z</dcterms:created>
  <dcterms:modified xsi:type="dcterms:W3CDTF">2025-03-18T15:20:43Z</dcterms:modified>
</cp:coreProperties>
</file>