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6" r:id="rId3"/>
    <p:sldId id="258" r:id="rId4"/>
    <p:sldId id="259" r:id="rId5"/>
    <p:sldId id="260" r:id="rId6"/>
    <p:sldId id="274" r:id="rId7"/>
    <p:sldId id="275" r:id="rId8"/>
    <p:sldId id="280" r:id="rId9"/>
    <p:sldId id="281" r:id="rId10"/>
    <p:sldId id="277" r:id="rId11"/>
    <p:sldId id="278" r:id="rId12"/>
    <p:sldId id="279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216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22275-37D7-465A-880B-E0BFE15FEC13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AFC6B-9D4E-4CD0-8878-4F301F255C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4955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AFC6B-9D4E-4CD0-8878-4F301F255CC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0319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AFC6B-9D4E-4CD0-8878-4F301F255CC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0449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AFC6B-9D4E-4CD0-8878-4F301F255CC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014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AFC6B-9D4E-4CD0-8878-4F301F255CC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1187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AFC6B-9D4E-4CD0-8878-4F301F255CC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1310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AFC6B-9D4E-4CD0-8878-4F301F255CC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8160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AFC6B-9D4E-4CD0-8878-4F301F255CC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0020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AFC6B-9D4E-4CD0-8878-4F301F255CC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022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6BD5-30B5-4D53-BD66-7A76424C6008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EF4B-B5C8-4696-8896-A24B97B3B2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063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6BD5-30B5-4D53-BD66-7A76424C6008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EF4B-B5C8-4696-8896-A24B97B3B2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649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6BD5-30B5-4D53-BD66-7A76424C6008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EF4B-B5C8-4696-8896-A24B97B3B2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122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6BD5-30B5-4D53-BD66-7A76424C6008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EF4B-B5C8-4696-8896-A24B97B3B2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056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6BD5-30B5-4D53-BD66-7A76424C6008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EF4B-B5C8-4696-8896-A24B97B3B2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497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6BD5-30B5-4D53-BD66-7A76424C6008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EF4B-B5C8-4696-8896-A24B97B3B2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900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6BD5-30B5-4D53-BD66-7A76424C6008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EF4B-B5C8-4696-8896-A24B97B3B2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978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6BD5-30B5-4D53-BD66-7A76424C6008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EF4B-B5C8-4696-8896-A24B97B3B2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575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6BD5-30B5-4D53-BD66-7A76424C6008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EF4B-B5C8-4696-8896-A24B97B3B2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174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6BD5-30B5-4D53-BD66-7A76424C6008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EF4B-B5C8-4696-8896-A24B97B3B2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0015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6BD5-30B5-4D53-BD66-7A76424C6008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EF4B-B5C8-4696-8896-A24B97B3B2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202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6BD5-30B5-4D53-BD66-7A76424C6008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5EF4B-B5C8-4696-8896-A24B97B3B2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96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4567" y="3865890"/>
            <a:ext cx="5316718" cy="262513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043059" y="473066"/>
            <a:ext cx="535435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Название </a:t>
            </a:r>
            <a:r>
              <a:rPr lang="ru-RU" dirty="0" smtClean="0">
                <a:latin typeface="Arial Black" panose="020B0A04020102020204" pitchFamily="34" charset="0"/>
              </a:rPr>
              <a:t>проекта: </a:t>
            </a:r>
          </a:p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«Маленький финансист»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727" y="1642521"/>
            <a:ext cx="819487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 Black" panose="020B0A04020102020204" pitchFamily="34" charset="0"/>
              </a:rPr>
              <a:t>Руководитель </a:t>
            </a:r>
            <a:r>
              <a:rPr lang="ru-RU" sz="1400" dirty="0">
                <a:latin typeface="Arial Black" panose="020B0A04020102020204" pitchFamily="34" charset="0"/>
              </a:rPr>
              <a:t>проекта (Ф.И.О., организация, должность</a:t>
            </a:r>
            <a:r>
              <a:rPr lang="ru-RU" sz="1400" dirty="0" smtClean="0">
                <a:latin typeface="Arial Black" panose="020B0A04020102020204" pitchFamily="34" charset="0"/>
              </a:rPr>
              <a:t>):</a:t>
            </a:r>
          </a:p>
          <a:p>
            <a:r>
              <a:rPr lang="ru-RU" sz="1400" dirty="0" smtClean="0">
                <a:latin typeface="Arial Black" panose="020B0A04020102020204" pitchFamily="34" charset="0"/>
              </a:rPr>
              <a:t>1. </a:t>
            </a:r>
            <a:r>
              <a:rPr lang="ru-RU" sz="1400" dirty="0" err="1" smtClean="0">
                <a:latin typeface="Arial Black" panose="020B0A04020102020204" pitchFamily="34" charset="0"/>
              </a:rPr>
              <a:t>Балахонова</a:t>
            </a:r>
            <a:r>
              <a:rPr lang="ru-RU" sz="1400" dirty="0" smtClean="0">
                <a:latin typeface="Arial Black" panose="020B0A04020102020204" pitchFamily="34" charset="0"/>
              </a:rPr>
              <a:t> Марина Николаевна </a:t>
            </a:r>
            <a:r>
              <a:rPr lang="ru-RU" sz="1400" dirty="0" err="1" smtClean="0">
                <a:latin typeface="Arial Black" panose="020B0A04020102020204" pitchFamily="34" charset="0"/>
              </a:rPr>
              <a:t>Красносопкинский</a:t>
            </a:r>
            <a:r>
              <a:rPr lang="ru-RU" sz="1400" dirty="0" smtClean="0">
                <a:latin typeface="Arial Black" panose="020B0A04020102020204" pitchFamily="34" charset="0"/>
              </a:rPr>
              <a:t> </a:t>
            </a:r>
            <a:r>
              <a:rPr lang="ru-RU" sz="1400" dirty="0" smtClean="0">
                <a:latin typeface="Arial Black" panose="020B0A04020102020204" pitchFamily="34" charset="0"/>
              </a:rPr>
              <a:t>детский сад «Алёнка»</a:t>
            </a:r>
            <a:endParaRPr lang="ru-RU" sz="1400" dirty="0">
              <a:latin typeface="Arial Black" panose="020B0A04020102020204" pitchFamily="34" charset="0"/>
            </a:endParaRPr>
          </a:p>
          <a:p>
            <a:r>
              <a:rPr lang="ru-RU" sz="1400" dirty="0" smtClean="0">
                <a:latin typeface="Arial Black" panose="020B0A04020102020204" pitchFamily="34" charset="0"/>
              </a:rPr>
              <a:t>воспитатель</a:t>
            </a:r>
            <a:endParaRPr lang="ru-RU" sz="1400" dirty="0" smtClean="0">
              <a:latin typeface="Arial Black" panose="020B0A04020102020204" pitchFamily="34" charset="0"/>
            </a:endParaRPr>
          </a:p>
          <a:p>
            <a:r>
              <a:rPr lang="ru-RU" sz="1400" dirty="0" smtClean="0">
                <a:latin typeface="Arial Black" panose="020B0A04020102020204" pitchFamily="34" charset="0"/>
              </a:rPr>
              <a:t>Участники </a:t>
            </a:r>
            <a:r>
              <a:rPr lang="ru-RU" sz="1400" dirty="0">
                <a:latin typeface="Arial Black" panose="020B0A04020102020204" pitchFamily="34" charset="0"/>
              </a:rPr>
              <a:t>проекта (Ф.И.О., организация, должность</a:t>
            </a:r>
            <a:r>
              <a:rPr lang="ru-RU" sz="1400" dirty="0" smtClean="0">
                <a:latin typeface="Arial Black" panose="020B0A04020102020204" pitchFamily="34" charset="0"/>
              </a:rPr>
              <a:t>):</a:t>
            </a:r>
          </a:p>
          <a:p>
            <a:r>
              <a:rPr lang="ru-RU" sz="1400" dirty="0" smtClean="0">
                <a:latin typeface="Arial Black" panose="020B0A04020102020204" pitchFamily="34" charset="0"/>
              </a:rPr>
              <a:t>1. Воспитатели группы</a:t>
            </a:r>
            <a:endParaRPr lang="ru-RU" sz="1400" dirty="0">
              <a:latin typeface="Arial Black" panose="020B0A04020102020204" pitchFamily="34" charset="0"/>
            </a:endParaRPr>
          </a:p>
          <a:p>
            <a:r>
              <a:rPr lang="ru-RU" sz="1400" dirty="0" smtClean="0">
                <a:latin typeface="Arial Black" panose="020B0A04020102020204" pitchFamily="34" charset="0"/>
              </a:rPr>
              <a:t>2. Родители группы</a:t>
            </a:r>
          </a:p>
          <a:p>
            <a:r>
              <a:rPr lang="ru-RU" sz="1400" dirty="0" smtClean="0">
                <a:latin typeface="Arial Black" panose="020B0A04020102020204" pitchFamily="34" charset="0"/>
              </a:rPr>
              <a:t>3. Дети группы</a:t>
            </a:r>
            <a:endParaRPr lang="ru-RU" sz="1400" dirty="0">
              <a:latin typeface="Arial Black" panose="020B0A04020102020204" pitchFamily="34" charset="0"/>
            </a:endParaRPr>
          </a:p>
          <a:p>
            <a:endParaRPr lang="ru-RU" sz="1400" dirty="0" smtClean="0">
              <a:latin typeface="Arial Black" panose="020B0A04020102020204" pitchFamily="34" charset="0"/>
            </a:endParaRPr>
          </a:p>
          <a:p>
            <a:endParaRPr lang="ru-RU" sz="1400" dirty="0" smtClean="0">
              <a:latin typeface="Arial Black" panose="020B0A04020102020204" pitchFamily="34" charset="0"/>
            </a:endParaRPr>
          </a:p>
          <a:p>
            <a:r>
              <a:rPr lang="ru-RU" sz="1400" dirty="0" smtClean="0">
                <a:latin typeface="Arial Black" panose="020B0A04020102020204" pitchFamily="34" charset="0"/>
              </a:rPr>
              <a:t>Продолжительность проекта:  краткосрочный с </a:t>
            </a:r>
            <a:r>
              <a:rPr lang="ru-RU" sz="1400" dirty="0" smtClean="0">
                <a:latin typeface="Arial Black" panose="020B0A04020102020204" pitchFamily="34" charset="0"/>
              </a:rPr>
              <a:t>24.08 </a:t>
            </a:r>
            <a:r>
              <a:rPr lang="ru-RU" sz="1400" dirty="0" smtClean="0">
                <a:latin typeface="Arial Black" panose="020B0A04020102020204" pitchFamily="34" charset="0"/>
              </a:rPr>
              <a:t>до 28.08. 2020г 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587613" y="6285021"/>
            <a:ext cx="473501" cy="473501"/>
          </a:xfrm>
          <a:prstGeom prst="ellipse">
            <a:avLst/>
          </a:prstGeom>
          <a:noFill/>
          <a:ln w="57150">
            <a:solidFill>
              <a:srgbClr val="FFC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6087" y="6296857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Проектная карта ДОО</a:t>
            </a:r>
          </a:p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(проектное основание)</a:t>
            </a:r>
          </a:p>
          <a:p>
            <a:pPr algn="ctr"/>
            <a:r>
              <a:rPr lang="en-US" sz="800" dirty="0" smtClean="0">
                <a:latin typeface="Arial Black" panose="020B0A04020102020204" pitchFamily="34" charset="0"/>
              </a:rPr>
              <a:t>v. 0.</a:t>
            </a:r>
            <a:r>
              <a:rPr lang="ru-RU" sz="800" dirty="0" smtClean="0">
                <a:latin typeface="Arial Black" panose="020B0A04020102020204" pitchFamily="34" charset="0"/>
              </a:rPr>
              <a:t>5</a:t>
            </a:r>
            <a:endParaRPr lang="ru-RU" sz="8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9877863">
            <a:off x="2065019" y="451216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П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508766">
            <a:off x="2910922" y="440548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4902" y="432750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О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1187">
            <a:off x="4694793" y="425965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Е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882634">
            <a:off x="5565558" y="454691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К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134425">
            <a:off x="6382066" y="439524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Т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49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720" y="34641"/>
            <a:ext cx="7515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Black" panose="020B0A04020102020204" pitchFamily="34" charset="0"/>
              </a:rPr>
              <a:t>Способы </a:t>
            </a:r>
            <a:r>
              <a:rPr lang="ru-RU" sz="1600" dirty="0">
                <a:latin typeface="Arial Black" panose="020B0A04020102020204" pitchFamily="34" charset="0"/>
              </a:rPr>
              <a:t>обеспечения сотрудничества воспитанников в рамках реализации ПЗ:</a:t>
            </a:r>
            <a:endParaRPr lang="ru-RU" sz="1600" dirty="0" smtClean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6425" y="6396335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Проектная карта ДОО</a:t>
            </a:r>
          </a:p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(проектное основание)</a:t>
            </a:r>
          </a:p>
          <a:p>
            <a:pPr algn="ctr"/>
            <a:r>
              <a:rPr lang="en-US" sz="800" dirty="0" smtClean="0">
                <a:latin typeface="Arial Black" panose="020B0A04020102020204" pitchFamily="34" charset="0"/>
              </a:rPr>
              <a:t>v. 0.</a:t>
            </a:r>
            <a:r>
              <a:rPr lang="ru-RU" sz="800" dirty="0" smtClean="0">
                <a:latin typeface="Arial Black" panose="020B0A04020102020204" pitchFamily="34" charset="0"/>
              </a:rPr>
              <a:t>5</a:t>
            </a:r>
            <a:endParaRPr lang="ru-RU" sz="800" dirty="0">
              <a:latin typeface="Arial Black" panose="020B0A040201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587613" y="6285021"/>
            <a:ext cx="473501" cy="473501"/>
          </a:xfrm>
          <a:prstGeom prst="ellipse">
            <a:avLst/>
          </a:prstGeom>
          <a:noFill/>
          <a:ln w="57150">
            <a:solidFill>
              <a:srgbClr val="FFC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10</a:t>
            </a:r>
            <a:endParaRPr lang="ru-RU" sz="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5268741"/>
              </p:ext>
            </p:extLst>
          </p:nvPr>
        </p:nvGraphicFramePr>
        <p:xfrm>
          <a:off x="187568" y="2031172"/>
          <a:ext cx="8789377" cy="27307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304801">
                  <a:extLst>
                    <a:ext uri="{9D8B030D-6E8A-4147-A177-3AD203B41FA5}">
                      <a16:colId xmlns:a16="http://schemas.microsoft.com/office/drawing/2014/main" xmlns="" val="992962233"/>
                    </a:ext>
                  </a:extLst>
                </a:gridCol>
                <a:gridCol w="3472962">
                  <a:extLst>
                    <a:ext uri="{9D8B030D-6E8A-4147-A177-3AD203B41FA5}">
                      <a16:colId xmlns:a16="http://schemas.microsoft.com/office/drawing/2014/main" xmlns="" val="2625288501"/>
                    </a:ext>
                  </a:extLst>
                </a:gridCol>
                <a:gridCol w="5011614">
                  <a:extLst>
                    <a:ext uri="{9D8B030D-6E8A-4147-A177-3AD203B41FA5}">
                      <a16:colId xmlns:a16="http://schemas.microsoft.com/office/drawing/2014/main" xmlns="" val="941736866"/>
                    </a:ext>
                  </a:extLst>
                </a:gridCol>
              </a:tblGrid>
              <a:tr h="3790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0581808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Групповая работа, групповые игры в самостоятельной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над созданием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лэпбука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сюжетно – ролевые игры «Банк» и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т.п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(обмен идеями, собственным опытом), макетирование.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4593477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воспитанников – консультантов под названьем «</a:t>
                      </a:r>
                      <a:r>
                        <a:rPr lang="ru-RU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Трудовой отряд»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воспитанники, которые выполнили свое задание, выясняют  проблемы, помогают и консультируют  своих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одногруппников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719668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Ситуативный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разговор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Стимуляция высказывания детей  по вопросам в беседах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5654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72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720" y="34641"/>
            <a:ext cx="7515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Black" panose="020B0A04020102020204" pitchFamily="34" charset="0"/>
              </a:rPr>
              <a:t>Способы обеспечения </a:t>
            </a:r>
            <a:r>
              <a:rPr lang="ru-RU" sz="1600" dirty="0">
                <a:latin typeface="Arial Black" panose="020B0A04020102020204" pitchFamily="34" charset="0"/>
              </a:rPr>
              <a:t>коллаборации с родителями (семьей) воспитанников:</a:t>
            </a:r>
            <a:endParaRPr lang="ru-RU" sz="1600" dirty="0" smtClean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6425" y="6396335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Проектная карта ДОО</a:t>
            </a:r>
          </a:p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(проектное основание)</a:t>
            </a:r>
          </a:p>
          <a:p>
            <a:pPr algn="ctr"/>
            <a:r>
              <a:rPr lang="en-US" sz="800" dirty="0" smtClean="0">
                <a:latin typeface="Arial Black" panose="020B0A04020102020204" pitchFamily="34" charset="0"/>
              </a:rPr>
              <a:t>v. 0.</a:t>
            </a:r>
            <a:r>
              <a:rPr lang="ru-RU" sz="800" dirty="0" smtClean="0">
                <a:latin typeface="Arial Black" panose="020B0A04020102020204" pitchFamily="34" charset="0"/>
              </a:rPr>
              <a:t>5</a:t>
            </a:r>
            <a:endParaRPr lang="ru-RU" sz="800" dirty="0">
              <a:latin typeface="Arial Black" panose="020B0A040201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587613" y="6285021"/>
            <a:ext cx="473501" cy="473501"/>
          </a:xfrm>
          <a:prstGeom prst="ellipse">
            <a:avLst/>
          </a:prstGeom>
          <a:noFill/>
          <a:ln w="57150">
            <a:solidFill>
              <a:srgbClr val="FFC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11</a:t>
            </a:r>
            <a:endParaRPr lang="ru-RU" sz="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1047786"/>
              </p:ext>
            </p:extLst>
          </p:nvPr>
        </p:nvGraphicFramePr>
        <p:xfrm>
          <a:off x="187568" y="2031172"/>
          <a:ext cx="8789377" cy="27307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304801">
                  <a:extLst>
                    <a:ext uri="{9D8B030D-6E8A-4147-A177-3AD203B41FA5}">
                      <a16:colId xmlns:a16="http://schemas.microsoft.com/office/drawing/2014/main" xmlns="" val="992962233"/>
                    </a:ext>
                  </a:extLst>
                </a:gridCol>
                <a:gridCol w="3472962">
                  <a:extLst>
                    <a:ext uri="{9D8B030D-6E8A-4147-A177-3AD203B41FA5}">
                      <a16:colId xmlns:a16="http://schemas.microsoft.com/office/drawing/2014/main" xmlns="" val="2625288501"/>
                    </a:ext>
                  </a:extLst>
                </a:gridCol>
                <a:gridCol w="5011614">
                  <a:extLst>
                    <a:ext uri="{9D8B030D-6E8A-4147-A177-3AD203B41FA5}">
                      <a16:colId xmlns:a16="http://schemas.microsoft.com/office/drawing/2014/main" xmlns="" val="941736866"/>
                    </a:ext>
                  </a:extLst>
                </a:gridCol>
              </a:tblGrid>
              <a:tr h="3790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0581808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Индивидуальные беседы с родителями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Разъяснение родителю,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как важно для развития ребенка сотрудничество воспитателя с его семьей.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4593477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Агитационные обращения «Мы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семья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Агитация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родителей на совместную деятельность, через  обращения, в которых  отражен призыв к совместной деятельности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719668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педагогом - психологом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консультативной помощи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родителям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5654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483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720" y="34641"/>
            <a:ext cx="7515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Black" panose="020B0A04020102020204" pitchFamily="34" charset="0"/>
              </a:rPr>
              <a:t>Место </a:t>
            </a:r>
            <a:r>
              <a:rPr lang="ru-RU" sz="1600" dirty="0">
                <a:latin typeface="Arial Black" panose="020B0A04020102020204" pitchFamily="34" charset="0"/>
              </a:rPr>
              <a:t>и время тиражирования опыта (представления проекта) профессиональному сообществу:</a:t>
            </a:r>
            <a:endParaRPr lang="ru-RU" sz="1600" dirty="0" smtClean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6425" y="6396335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Проектная карта ДОО</a:t>
            </a:r>
          </a:p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(проектное основание)</a:t>
            </a:r>
          </a:p>
          <a:p>
            <a:pPr algn="ctr"/>
            <a:r>
              <a:rPr lang="en-US" sz="800" dirty="0" smtClean="0">
                <a:latin typeface="Arial Black" panose="020B0A04020102020204" pitchFamily="34" charset="0"/>
              </a:rPr>
              <a:t>v. 0.</a:t>
            </a:r>
            <a:r>
              <a:rPr lang="ru-RU" sz="800" dirty="0" smtClean="0">
                <a:latin typeface="Arial Black" panose="020B0A04020102020204" pitchFamily="34" charset="0"/>
              </a:rPr>
              <a:t>5</a:t>
            </a:r>
            <a:endParaRPr lang="ru-RU" sz="800" dirty="0">
              <a:latin typeface="Arial Black" panose="020B0A040201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587613" y="6285021"/>
            <a:ext cx="473501" cy="473501"/>
          </a:xfrm>
          <a:prstGeom prst="ellipse">
            <a:avLst/>
          </a:prstGeom>
          <a:noFill/>
          <a:ln w="57150">
            <a:solidFill>
              <a:srgbClr val="FFC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12</a:t>
            </a:r>
            <a:endParaRPr lang="ru-RU" sz="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6612855"/>
              </p:ext>
            </p:extLst>
          </p:nvPr>
        </p:nvGraphicFramePr>
        <p:xfrm>
          <a:off x="257907" y="1555983"/>
          <a:ext cx="8692661" cy="37074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383931">
                  <a:extLst>
                    <a:ext uri="{9D8B030D-6E8A-4147-A177-3AD203B41FA5}">
                      <a16:colId xmlns:a16="http://schemas.microsoft.com/office/drawing/2014/main" xmlns="" val="1560499951"/>
                    </a:ext>
                  </a:extLst>
                </a:gridCol>
                <a:gridCol w="3001694">
                  <a:extLst>
                    <a:ext uri="{9D8B030D-6E8A-4147-A177-3AD203B41FA5}">
                      <a16:colId xmlns:a16="http://schemas.microsoft.com/office/drawing/2014/main" xmlns="" val="1268186237"/>
                    </a:ext>
                  </a:extLst>
                </a:gridCol>
                <a:gridCol w="2686930">
                  <a:extLst>
                    <a:ext uri="{9D8B030D-6E8A-4147-A177-3AD203B41FA5}">
                      <a16:colId xmlns:a16="http://schemas.microsoft.com/office/drawing/2014/main" xmlns="" val="2787104834"/>
                    </a:ext>
                  </a:extLst>
                </a:gridCol>
                <a:gridCol w="2620106">
                  <a:extLst>
                    <a:ext uri="{9D8B030D-6E8A-4147-A177-3AD203B41FA5}">
                      <a16:colId xmlns:a16="http://schemas.microsoft.com/office/drawing/2014/main" xmlns="" val="3990635338"/>
                    </a:ext>
                  </a:extLst>
                </a:gridCol>
              </a:tblGrid>
              <a:tr h="431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Площадка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9955611"/>
                  </a:ext>
                </a:extLst>
              </a:tr>
              <a:tr h="109211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– класс среди педагогов  ДОУ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Красносопкинский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детский сад «Алёнка»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2697951"/>
                  </a:ext>
                </a:extLst>
              </a:tr>
              <a:tr h="109211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2020 года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районная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конференция  (РМО воспитателей ДОУ)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плану районной администрации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582349"/>
                  </a:ext>
                </a:extLst>
              </a:tr>
              <a:tr h="109211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2020 года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СМИ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 - ресурс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924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2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1037" y="-385255"/>
            <a:ext cx="7232130" cy="724325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7056425" y="6396335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Проектная карта ДОО</a:t>
            </a:r>
          </a:p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(проектное основание)</a:t>
            </a:r>
          </a:p>
          <a:p>
            <a:pPr algn="ctr"/>
            <a:r>
              <a:rPr lang="en-US" sz="800" dirty="0" smtClean="0">
                <a:latin typeface="Arial Black" panose="020B0A04020102020204" pitchFamily="34" charset="0"/>
              </a:rPr>
              <a:t>v. 0.</a:t>
            </a:r>
            <a:r>
              <a:rPr lang="ru-RU" sz="800" dirty="0" smtClean="0">
                <a:latin typeface="Arial Black" panose="020B0A04020102020204" pitchFamily="34" charset="0"/>
              </a:rPr>
              <a:t>5</a:t>
            </a:r>
            <a:endParaRPr lang="ru-RU" sz="800" dirty="0">
              <a:latin typeface="Arial Black" panose="020B0A040201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587613" y="6285021"/>
            <a:ext cx="473501" cy="473501"/>
          </a:xfrm>
          <a:prstGeom prst="ellipse">
            <a:avLst/>
          </a:prstGeom>
          <a:noFill/>
          <a:ln w="57150">
            <a:solidFill>
              <a:srgbClr val="FFC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13</a:t>
            </a:r>
            <a:endParaRPr lang="ru-RU" sz="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3161" y="2051432"/>
            <a:ext cx="2327881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Спасибо </a:t>
            </a:r>
          </a:p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за </a:t>
            </a:r>
          </a:p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внимание!</a:t>
            </a:r>
          </a:p>
          <a:p>
            <a:pPr algn="ctr"/>
            <a:endParaRPr lang="ru-RU" sz="1600" dirty="0">
              <a:latin typeface="Arial Black" panose="020B0A04020102020204" pitchFamily="34" charset="0"/>
            </a:endParaRPr>
          </a:p>
          <a:p>
            <a:pPr algn="ctr"/>
            <a:r>
              <a:rPr lang="ru-RU" sz="1600" dirty="0" smtClean="0">
                <a:latin typeface="Arial Black" panose="020B0A04020102020204" pitchFamily="34" charset="0"/>
              </a:rPr>
              <a:t>С удовольствием </a:t>
            </a:r>
          </a:p>
          <a:p>
            <a:pPr algn="ctr"/>
            <a:r>
              <a:rPr lang="ru-RU" sz="1600" dirty="0" smtClean="0">
                <a:latin typeface="Arial Black" panose="020B0A04020102020204" pitchFamily="34" charset="0"/>
              </a:rPr>
              <a:t>ответим на Ваши </a:t>
            </a:r>
          </a:p>
          <a:p>
            <a:pPr algn="ctr"/>
            <a:r>
              <a:rPr lang="ru-RU" sz="1600" dirty="0" smtClean="0">
                <a:latin typeface="Arial Black" panose="020B0A04020102020204" pitchFamily="34" charset="0"/>
              </a:rPr>
              <a:t>вопросы!</a:t>
            </a:r>
            <a:endParaRPr lang="ru-RU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2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6425" y="6396335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Проектная карта ДОО</a:t>
            </a:r>
          </a:p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(проектное основание)</a:t>
            </a:r>
          </a:p>
          <a:p>
            <a:pPr algn="ctr"/>
            <a:r>
              <a:rPr lang="en-US" sz="800" dirty="0" smtClean="0">
                <a:latin typeface="Arial Black" panose="020B0A04020102020204" pitchFamily="34" charset="0"/>
              </a:rPr>
              <a:t>v. 0.</a:t>
            </a:r>
            <a:r>
              <a:rPr lang="ru-RU" sz="800" dirty="0" smtClean="0">
                <a:latin typeface="Arial Black" panose="020B0A04020102020204" pitchFamily="34" charset="0"/>
              </a:rPr>
              <a:t>5</a:t>
            </a:r>
            <a:endParaRPr lang="ru-RU" sz="8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720" y="75355"/>
            <a:ext cx="7515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Black" panose="020B0A04020102020204" pitchFamily="34" charset="0"/>
              </a:rPr>
              <a:t>Условия </a:t>
            </a:r>
            <a:r>
              <a:rPr lang="ru-RU" sz="1400" dirty="0">
                <a:latin typeface="Arial Black" panose="020B0A04020102020204" pitchFamily="34" charset="0"/>
              </a:rPr>
              <a:t>реализации проекта</a:t>
            </a:r>
            <a:r>
              <a:rPr lang="ru-RU" sz="1400" dirty="0" smtClean="0">
                <a:latin typeface="Arial Black" panose="020B0A04020102020204" pitchFamily="34" charset="0"/>
              </a:rPr>
              <a:t>: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605949"/>
              </p:ext>
            </p:extLst>
          </p:nvPr>
        </p:nvGraphicFramePr>
        <p:xfrm>
          <a:off x="189194" y="1311380"/>
          <a:ext cx="8398419" cy="415670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{1E171933-4619-4E11-9A3F-F7608DF75F80}</a:tableStyleId>
              </a:tblPr>
              <a:tblGrid>
                <a:gridCol w="3218048">
                  <a:extLst>
                    <a:ext uri="{9D8B030D-6E8A-4147-A177-3AD203B41FA5}">
                      <a16:colId xmlns="" xmlns:a16="http://schemas.microsoft.com/office/drawing/2014/main" val="3445463609"/>
                    </a:ext>
                  </a:extLst>
                </a:gridCol>
                <a:gridCol w="5180371">
                  <a:extLst>
                    <a:ext uri="{9D8B030D-6E8A-4147-A177-3AD203B41FA5}">
                      <a16:colId xmlns="" xmlns:a16="http://schemas.microsoft.com/office/drawing/2014/main" val="2372234930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Условия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Описание: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9666281"/>
                  </a:ext>
                </a:extLst>
              </a:tr>
              <a:tr h="65014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Возраст воспитанников: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6-7 лет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09373762"/>
                  </a:ext>
                </a:extLst>
              </a:tr>
              <a:tr h="102783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воспитанников в группе: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81400086"/>
                  </a:ext>
                </a:extLst>
              </a:tr>
              <a:tr h="21129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Особенности реализации: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территория проживания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состояние здоровья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время года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иные особенности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Красноярский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край, Назаровский район, п. Красная Сопка.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Удовлетворительно.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Лето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ЧС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20882560"/>
                  </a:ext>
                </a:extLst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8587613" y="6285021"/>
            <a:ext cx="473501" cy="473501"/>
          </a:xfrm>
          <a:prstGeom prst="ellipse">
            <a:avLst/>
          </a:prstGeom>
          <a:noFill/>
          <a:ln w="57150">
            <a:solidFill>
              <a:srgbClr val="FFC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4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720" y="116753"/>
            <a:ext cx="7515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Black" panose="020B0A04020102020204" pitchFamily="34" charset="0"/>
              </a:rPr>
              <a:t>Проблема</a:t>
            </a:r>
            <a:r>
              <a:rPr lang="ru-RU" sz="1600" dirty="0">
                <a:latin typeface="Arial Black" panose="020B0A04020102020204" pitchFamily="34" charset="0"/>
              </a:rPr>
              <a:t>, ее </a:t>
            </a:r>
            <a:r>
              <a:rPr lang="ru-RU" sz="1600" dirty="0" smtClean="0">
                <a:latin typeface="Arial Black" panose="020B0A04020102020204" pitchFamily="34" charset="0"/>
              </a:rPr>
              <a:t>актуальность: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8069" y="355240"/>
            <a:ext cx="8414239" cy="235233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Помочь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детям дошкольного возраста сформировать представления об экономических понятиях: экономика, потребности, нормы жизни, деньги, товар, цена в соответствии с их возрастными особенностями.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Низкий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уровень финансовой грамотности негативно влияет на личное благосостояние и финансовый потенциал домашних хозяйств, препятствует развитию финансового рынка, затормаживает инвестиционные процессы в экономике и приводит к ухудшению социально-экономического положения страны. Проблема связана с фрагментарным характером преподавания основ финансовой грамотности в образовательных организациях, недостатком понятных и доступных учебных программ и образовательных материалов для всех слоев населения, недостатком квалифицированных преподавателей основ финансовой грамотности. Это влечет за собой недостаток или отсутствие навыков и компетенций, необходимых для эффективного управления личными финансами, осуществления осознанного выбора финансовых услуг, взаимодействия с финансовыми организациями, органами и организациями, которые занимаются защитой прав потребителей финансовых услуг.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Финансовое просвещение и экономическое воспитание - сравнительно новое направление в дошкольной педагогике. Многочисленные исследования последних лет свидетельствуют о необходимости внедрения экономического образования с дошкольного возраста, когда дети получают первичный опыт участия в элементарных экономических отношениях, происходит их приобщение к миру экономической действительности.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Содержание проекта, в соответствии с ФГОС ДО, обеспечивает развитие личности, 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детей: социально-коммуникативное развитие; познавательное развитие; речевое развитие; художественно-эстетическое развитие.</a:t>
            </a:r>
          </a:p>
          <a:p>
            <a:endParaRPr lang="ru-RU" sz="1000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ru-RU" sz="10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303834" y="2439401"/>
            <a:ext cx="562708" cy="452184"/>
          </a:xfrm>
          <a:prstGeom prst="downArrow">
            <a:avLst/>
          </a:prstGeom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8069" y="3005885"/>
            <a:ext cx="8414239" cy="12271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Естественное прогнозируемое будущее (наше бездействие приведет к…): у дошкольников не будут сформированы необходимые представления о финансовой составляющей  современной семьи, организации материальной стороны окружающего пространства, что затруднит их дальнейшее распоряжение своим собственным бюджетом во взрослой жизни. 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303834" y="4347332"/>
            <a:ext cx="562708" cy="452184"/>
          </a:xfrm>
          <a:prstGeom prst="downArrow">
            <a:avLst/>
          </a:prstGeom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8069" y="4913816"/>
            <a:ext cx="8414239" cy="1371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Желаемое прогнозируемое будущее (с помощью проекта мы сможем …):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Наиболее важный эффект, который ожидаем от реализации данного проекта – это начало взаимодействия детей и родителей в сфере личных финансов. На занятиях в игровой форме, через интересный и познавательный сюжет дети знакомятся со сложными финансовыми понятиями, а дома вместе с родителями выполняют задания по финансовой грамотности. На занятиях педагог дает им знания, но правильные навыки обращения с личными финансами дети могут получить только в семье.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Ожидаем, что  дошкольников за этот период получат необходимые знания, но и  родители заинтересуются вопросами финансовой грамотности.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56425" y="6396335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Проектная карта ДОО</a:t>
            </a:r>
          </a:p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(проектное основание)</a:t>
            </a:r>
          </a:p>
          <a:p>
            <a:pPr algn="ctr"/>
            <a:r>
              <a:rPr lang="en-US" sz="800" dirty="0" smtClean="0">
                <a:latin typeface="Arial Black" panose="020B0A04020102020204" pitchFamily="34" charset="0"/>
              </a:rPr>
              <a:t>v. 0.</a:t>
            </a:r>
            <a:r>
              <a:rPr lang="ru-RU" sz="800" dirty="0" smtClean="0">
                <a:latin typeface="Arial Black" panose="020B0A04020102020204" pitchFamily="34" charset="0"/>
              </a:rPr>
              <a:t>5</a:t>
            </a:r>
            <a:endParaRPr lang="ru-RU" sz="800" dirty="0">
              <a:latin typeface="Arial Black" panose="020B0A040201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587613" y="6285021"/>
            <a:ext cx="473501" cy="473501"/>
          </a:xfrm>
          <a:prstGeom prst="ellipse">
            <a:avLst/>
          </a:prstGeom>
          <a:noFill/>
          <a:ln w="57150">
            <a:solidFill>
              <a:srgbClr val="FFC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65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720" y="66562"/>
            <a:ext cx="7515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Black" panose="020B0A04020102020204" pitchFamily="34" charset="0"/>
              </a:rPr>
              <a:t>Цель и результат: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8067" y="1402099"/>
            <a:ext cx="8414239" cy="183759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для педагога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 ФГОС ДОО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п.2.6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r>
              <a:rPr lang="ru-RU" sz="1600" dirty="0" smtClean="0"/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содействие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финансовому просвещению и воспитанию детей дошкольного возраста, создание необходимой мотивации для повышения их финансовой грамотности.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303834" y="4475285"/>
            <a:ext cx="562708" cy="452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8068" y="3925146"/>
            <a:ext cx="8414239" cy="183759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измеряемый результат проекта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 ФГОС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1600" dirty="0"/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100% Дети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приобретают первичный финансовый опыт, учатся устанавливать разумные финансовые отношения в различных сферах жизнедеятельности.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100% Родителей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получают дополнительные знания по воспитанию финансовой грамотности детей.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100% Педагоги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получат систему работы по формированию финансового опыта детей.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56425" y="6396335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Проектная карта ДОО</a:t>
            </a:r>
          </a:p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(проектное основание)</a:t>
            </a:r>
          </a:p>
          <a:p>
            <a:pPr algn="ctr"/>
            <a:r>
              <a:rPr lang="en-US" sz="800" dirty="0" smtClean="0">
                <a:latin typeface="Arial Black" panose="020B0A04020102020204" pitchFamily="34" charset="0"/>
              </a:rPr>
              <a:t>v. 0.</a:t>
            </a:r>
            <a:r>
              <a:rPr lang="ru-RU" sz="800" dirty="0" smtClean="0">
                <a:latin typeface="Arial Black" panose="020B0A04020102020204" pitchFamily="34" charset="0"/>
              </a:rPr>
              <a:t>5</a:t>
            </a:r>
            <a:endParaRPr lang="ru-RU" sz="800" dirty="0">
              <a:latin typeface="Arial Black" panose="020B0A040201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587613" y="6285021"/>
            <a:ext cx="473501" cy="473501"/>
          </a:xfrm>
          <a:prstGeom prst="ellipse">
            <a:avLst/>
          </a:prstGeom>
          <a:noFill/>
          <a:ln w="57150">
            <a:solidFill>
              <a:srgbClr val="FFC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4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9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720" y="34641"/>
            <a:ext cx="7515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Black" panose="020B0A04020102020204" pitchFamily="34" charset="0"/>
              </a:rPr>
              <a:t>Ключевые </a:t>
            </a:r>
            <a:r>
              <a:rPr lang="ru-RU" sz="1600" dirty="0">
                <a:latin typeface="Arial Black" panose="020B0A04020102020204" pitchFamily="34" charset="0"/>
              </a:rPr>
              <a:t>задачи, мероприятия их обеспечивающие, результат и сроки реализации</a:t>
            </a:r>
            <a:r>
              <a:rPr lang="ru-RU" sz="1600" dirty="0" smtClean="0">
                <a:latin typeface="Arial Black" panose="020B0A04020102020204" pitchFamily="34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56425" y="6396335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Проектная карта ДОО</a:t>
            </a:r>
          </a:p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(проектное основание)</a:t>
            </a:r>
          </a:p>
          <a:p>
            <a:pPr algn="ctr"/>
            <a:r>
              <a:rPr lang="en-US" sz="800" dirty="0" smtClean="0">
                <a:latin typeface="Arial Black" panose="020B0A04020102020204" pitchFamily="34" charset="0"/>
              </a:rPr>
              <a:t>v. 0.</a:t>
            </a:r>
            <a:r>
              <a:rPr lang="ru-RU" sz="800" dirty="0" smtClean="0">
                <a:latin typeface="Arial Black" panose="020B0A04020102020204" pitchFamily="34" charset="0"/>
              </a:rPr>
              <a:t>5</a:t>
            </a:r>
            <a:endParaRPr lang="ru-RU" sz="800" dirty="0">
              <a:latin typeface="Arial Black" panose="020B0A040201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587613" y="6285021"/>
            <a:ext cx="473501" cy="473501"/>
          </a:xfrm>
          <a:prstGeom prst="ellipse">
            <a:avLst/>
          </a:prstGeom>
          <a:noFill/>
          <a:ln w="57150">
            <a:solidFill>
              <a:srgbClr val="FFC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5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7302425"/>
              </p:ext>
            </p:extLst>
          </p:nvPr>
        </p:nvGraphicFramePr>
        <p:xfrm>
          <a:off x="217028" y="662739"/>
          <a:ext cx="8727831" cy="60169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208280">
                  <a:extLst>
                    <a:ext uri="{9D8B030D-6E8A-4147-A177-3AD203B41FA5}">
                      <a16:colId xmlns="" xmlns:a16="http://schemas.microsoft.com/office/drawing/2014/main" val="3314378270"/>
                    </a:ext>
                  </a:extLst>
                </a:gridCol>
                <a:gridCol w="3282853">
                  <a:extLst>
                    <a:ext uri="{9D8B030D-6E8A-4147-A177-3AD203B41FA5}">
                      <a16:colId xmlns="" xmlns:a16="http://schemas.microsoft.com/office/drawing/2014/main" val="2648753086"/>
                    </a:ext>
                  </a:extLst>
                </a:gridCol>
                <a:gridCol w="2182000">
                  <a:extLst>
                    <a:ext uri="{9D8B030D-6E8A-4147-A177-3AD203B41FA5}">
                      <a16:colId xmlns="" xmlns:a16="http://schemas.microsoft.com/office/drawing/2014/main" val="1267592225"/>
                    </a:ext>
                  </a:extLst>
                </a:gridCol>
                <a:gridCol w="1745673">
                  <a:extLst>
                    <a:ext uri="{9D8B030D-6E8A-4147-A177-3AD203B41FA5}">
                      <a16:colId xmlns="" xmlns:a16="http://schemas.microsoft.com/office/drawing/2014/main" val="476888094"/>
                    </a:ext>
                  </a:extLst>
                </a:gridCol>
                <a:gridCol w="1309025">
                  <a:extLst>
                    <a:ext uri="{9D8B030D-6E8A-4147-A177-3AD203B41FA5}">
                      <a16:colId xmlns="" xmlns:a16="http://schemas.microsoft.com/office/drawing/2014/main" val="3859035026"/>
                    </a:ext>
                  </a:extLst>
                </a:gridCol>
              </a:tblGrid>
              <a:tr h="4932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Измеряемый результат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реализации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3712472"/>
                  </a:ext>
                </a:extLst>
              </a:tr>
              <a:tr h="10516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дать первоначальные знания о банке (банк принимает деньги на хранение, выдает деньги вкладчикам, предоставляет деньги в долг).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Рассказ воспитателя о деньгах, о цене  товара</a:t>
                      </a:r>
                      <a:endParaRPr lang="ru-RU" sz="9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Демонстрация презентации «История денег»</a:t>
                      </a:r>
                      <a:endParaRPr lang="ru-RU" sz="9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Просмотр мультфильма «Как старик корову продавал»</a:t>
                      </a:r>
                      <a:endParaRPr lang="ru-RU" sz="9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НОД «Дом, в котором «живут» деньги»</a:t>
                      </a:r>
                      <a:endParaRPr lang="ru-RU" sz="9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 детей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 24.08.2020г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7215863"/>
                  </a:ext>
                </a:extLst>
              </a:tr>
              <a:tr h="10446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познакомить детей с отдельными составляющими семейного дохода: зарплата, пенсия, стипендия; уточнить представление воспитанников о динамике доходов, расходов; развивать память, мышление, логику, внимание; воспитывать уважение к людям, которые зарабатывают деньги.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Чтение произведений А. Романова «Чудеса в кошельке», К. Чуковского «Муха-Цокотуха».</a:t>
                      </a:r>
                      <a:endParaRPr lang="ru-RU" sz="9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НОД «Доход семьи»</a:t>
                      </a:r>
                      <a:endParaRPr lang="ru-RU" sz="9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Дискуссия с детьми «Хорошо – плохо» - на тему «О рекламе товара»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</a:t>
                      </a:r>
                      <a:r>
                        <a:rPr lang="ru-RU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детьми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 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25.08.2020г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65004775"/>
                  </a:ext>
                </a:extLst>
              </a:tr>
              <a:tr h="67036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Содействовать проявлению интереса у детей к профессиональной деятельности взрослых</a:t>
                      </a:r>
                    </a:p>
                    <a:p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«Презентация семейный бюджет»</a:t>
                      </a:r>
                      <a:endParaRPr lang="ru-RU" sz="9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Сюжетно-ролевая игра «Супермаркет»;</a:t>
                      </a:r>
                      <a:endParaRPr lang="ru-RU" sz="9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НОД «Путешествие денежки»</a:t>
                      </a:r>
                      <a:endParaRPr lang="ru-RU" sz="9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Д\и «Что быстрее купят?»</a:t>
                      </a:r>
                      <a:endParaRPr lang="ru-RU" sz="9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</a:t>
                      </a:r>
                      <a:r>
                        <a:rPr lang="ru-RU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детьми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 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26.08.2020г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45171594"/>
                  </a:ext>
                </a:extLst>
              </a:tr>
              <a:tr h="117071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Совершенствовать коммуникативные навыки  детей в области финансовой грамотности </a:t>
                      </a:r>
                    </a:p>
                    <a:p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проблемной ситуации «Хочу и надо»</a:t>
                      </a:r>
                      <a:endParaRPr lang="ru-RU" sz="9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Презентация «Познавательный маршрут «Банкомат»»</a:t>
                      </a:r>
                      <a:endParaRPr lang="ru-RU" sz="9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Продуктивная деятельность: изготовление поделок для ярмарки</a:t>
                      </a:r>
                      <a:endParaRPr lang="ru-RU" sz="9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Д\И «Кто трудится, кто играет»</a:t>
                      </a:r>
                      <a:endParaRPr lang="ru-RU" sz="9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Анализирование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Четверг 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27.08.2020г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54517874"/>
                  </a:ext>
                </a:extLst>
              </a:tr>
              <a:tr h="6605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Организовать</a:t>
                      </a:r>
                      <a:r>
                        <a:rPr lang="ru-RU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тематическое родительское собрание на тему «Просвещение родителей в сфере финансового воспитания детей»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Родительское собрание (Пояснение</a:t>
                      </a:r>
                      <a:r>
                        <a:rPr lang="ru-RU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значения формирования финансовой грамотности у детей,  рассмотрение результатов первого опроса детей – выявление уровня </a:t>
                      </a:r>
                      <a:r>
                        <a:rPr lang="ru-RU" sz="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 фин. Грамотности; демонстрация  реализованного проекта). 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</a:t>
                      </a:r>
                      <a:r>
                        <a:rPr lang="ru-RU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родителей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28.08.2020г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4100974"/>
                  </a:ext>
                </a:extLst>
              </a:tr>
              <a:tr h="348207">
                <a:tc gridSpan="4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21043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335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720" y="34641"/>
            <a:ext cx="7515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Black" panose="020B0A04020102020204" pitchFamily="34" charset="0"/>
              </a:rPr>
              <a:t>Риски и ресурсы: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56425" y="6396335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Проектная карта ДОО</a:t>
            </a:r>
          </a:p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(проектное основание)</a:t>
            </a:r>
          </a:p>
          <a:p>
            <a:pPr algn="ctr"/>
            <a:r>
              <a:rPr lang="en-US" sz="800" dirty="0" smtClean="0">
                <a:latin typeface="Arial Black" panose="020B0A04020102020204" pitchFamily="34" charset="0"/>
              </a:rPr>
              <a:t>v. 0.</a:t>
            </a:r>
            <a:r>
              <a:rPr lang="ru-RU" sz="800" dirty="0" smtClean="0">
                <a:latin typeface="Arial Black" panose="020B0A04020102020204" pitchFamily="34" charset="0"/>
              </a:rPr>
              <a:t>5</a:t>
            </a:r>
            <a:endParaRPr lang="ru-RU" sz="800" dirty="0">
              <a:latin typeface="Arial Black" panose="020B0A040201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587613" y="6285021"/>
            <a:ext cx="473501" cy="473501"/>
          </a:xfrm>
          <a:prstGeom prst="ellipse">
            <a:avLst/>
          </a:prstGeom>
          <a:noFill/>
          <a:ln w="57150">
            <a:solidFill>
              <a:srgbClr val="FFC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6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4179112"/>
              </p:ext>
            </p:extLst>
          </p:nvPr>
        </p:nvGraphicFramePr>
        <p:xfrm>
          <a:off x="233287" y="568449"/>
          <a:ext cx="8727831" cy="499101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304801">
                  <a:extLst>
                    <a:ext uri="{9D8B030D-6E8A-4147-A177-3AD203B41FA5}">
                      <a16:colId xmlns:a16="http://schemas.microsoft.com/office/drawing/2014/main" xmlns="" val="3314378270"/>
                    </a:ext>
                  </a:extLst>
                </a:gridCol>
                <a:gridCol w="2180492">
                  <a:extLst>
                    <a:ext uri="{9D8B030D-6E8A-4147-A177-3AD203B41FA5}">
                      <a16:colId xmlns:a16="http://schemas.microsoft.com/office/drawing/2014/main" xmlns="" val="2648753086"/>
                    </a:ext>
                  </a:extLst>
                </a:gridCol>
                <a:gridCol w="1895623">
                  <a:extLst>
                    <a:ext uri="{9D8B030D-6E8A-4147-A177-3AD203B41FA5}">
                      <a16:colId xmlns:a16="http://schemas.microsoft.com/office/drawing/2014/main" xmlns="" val="1267592225"/>
                    </a:ext>
                  </a:extLst>
                </a:gridCol>
                <a:gridCol w="2208627">
                  <a:extLst>
                    <a:ext uri="{9D8B030D-6E8A-4147-A177-3AD203B41FA5}">
                      <a16:colId xmlns:a16="http://schemas.microsoft.com/office/drawing/2014/main" xmlns="" val="476888094"/>
                    </a:ext>
                  </a:extLst>
                </a:gridCol>
                <a:gridCol w="2138288">
                  <a:extLst>
                    <a:ext uri="{9D8B030D-6E8A-4147-A177-3AD203B41FA5}">
                      <a16:colId xmlns:a16="http://schemas.microsoft.com/office/drawing/2014/main" xmlns="" val="3859035026"/>
                    </a:ext>
                  </a:extLst>
                </a:gridCol>
              </a:tblGrid>
              <a:tr h="5714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Риски*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минимизации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риска**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3712472"/>
                  </a:ext>
                </a:extLst>
              </a:tr>
              <a:tr h="69385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основы финансовой грамотности дошкольников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иллюстрации,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ноутбук, колонки, проектор, материалы для творчества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Отсутствие интереса к изучению основ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финансовой грамотности у детей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Подбор разнообразных средств и приемов для обучения, которые смогли бы заинтересовать детей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7215863"/>
                  </a:ext>
                </a:extLst>
              </a:tr>
              <a:tr h="8151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Совершенствовать коммуникативные навыки  детей в области финансовой грамотности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Иллюстрации, макет магазина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банка, банкомата, денежные купюры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«Зажатость» детей при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выступлении с рассказам, объяснениями  (стеснение)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Подключение к проектной деятельности педагога - психолога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5004775"/>
                  </a:ext>
                </a:extLst>
              </a:tr>
              <a:tr h="9253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Содействовать проявлению интереса у детей к профессиональной деятельности взрослых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Иллюстрации, материалы для творчества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понимания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детей.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Экскурсия,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беседы.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5171594"/>
                  </a:ext>
                </a:extLst>
              </a:tr>
              <a:tr h="69385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Организовать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круглый стол на тему «финансовое воспитание детей»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Памятки (рекомендации), фото  - презентация реализации проекта детьми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занятость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 стороны родителей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беседы;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Агитационные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буклеты, обращение детей.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451787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5152" y="6473278"/>
            <a:ext cx="40318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** Не менее одного примера минимизации риска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05152" y="6187571"/>
            <a:ext cx="5592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* Не менее трех примеров рисков в рамках реализации задач проекта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8186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720" y="34641"/>
            <a:ext cx="7515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Black" panose="020B0A04020102020204" pitchFamily="34" charset="0"/>
              </a:rPr>
              <a:t>Проектная задача (ПЗ) №1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56425" y="6396335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Проектная карта ДОО</a:t>
            </a:r>
          </a:p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(проектное основание)</a:t>
            </a:r>
          </a:p>
          <a:p>
            <a:pPr algn="ctr"/>
            <a:r>
              <a:rPr lang="en-US" sz="800" dirty="0" smtClean="0">
                <a:latin typeface="Arial Black" panose="020B0A04020102020204" pitchFamily="34" charset="0"/>
              </a:rPr>
              <a:t>v. 0.</a:t>
            </a:r>
            <a:r>
              <a:rPr lang="ru-RU" sz="800" dirty="0" smtClean="0">
                <a:latin typeface="Arial Black" panose="020B0A04020102020204" pitchFamily="34" charset="0"/>
              </a:rPr>
              <a:t>5</a:t>
            </a:r>
            <a:endParaRPr lang="ru-RU" sz="800" dirty="0">
              <a:latin typeface="Arial Black" panose="020B0A040201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587613" y="6285021"/>
            <a:ext cx="473501" cy="473501"/>
          </a:xfrm>
          <a:prstGeom prst="ellipse">
            <a:avLst/>
          </a:prstGeom>
          <a:noFill/>
          <a:ln w="57150">
            <a:solidFill>
              <a:srgbClr val="FFC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7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9385515"/>
              </p:ext>
            </p:extLst>
          </p:nvPr>
        </p:nvGraphicFramePr>
        <p:xfrm>
          <a:off x="178776" y="473807"/>
          <a:ext cx="8789377" cy="602943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304801">
                  <a:extLst>
                    <a:ext uri="{9D8B030D-6E8A-4147-A177-3AD203B41FA5}">
                      <a16:colId xmlns:a16="http://schemas.microsoft.com/office/drawing/2014/main" xmlns="" val="992962233"/>
                    </a:ext>
                  </a:extLst>
                </a:gridCol>
                <a:gridCol w="1978269">
                  <a:extLst>
                    <a:ext uri="{9D8B030D-6E8A-4147-A177-3AD203B41FA5}">
                      <a16:colId xmlns:a16="http://schemas.microsoft.com/office/drawing/2014/main" xmlns="" val="2625288501"/>
                    </a:ext>
                  </a:extLst>
                </a:gridCol>
                <a:gridCol w="6506307">
                  <a:extLst>
                    <a:ext uri="{9D8B030D-6E8A-4147-A177-3AD203B41FA5}">
                      <a16:colId xmlns:a16="http://schemas.microsoft.com/office/drawing/2014/main" xmlns="" val="941736866"/>
                    </a:ext>
                  </a:extLst>
                </a:gridCol>
              </a:tblGrid>
              <a:tr h="3790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 ПЗ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0581808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Цель деятельности воспитанника (через ФГОС ДОО)*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Узнать взаимосвязь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понятий «труд - деньги»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4593477"/>
                  </a:ext>
                </a:extLst>
              </a:tr>
              <a:tr h="58593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Сформулированная проблема**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 понимаю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понятия  труд,  деньги.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719668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проблемной ситуации для воспитанника, содержащей проблему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Воспитателем в группе, во время НОД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создается «Сюрпризный момент», почтальон приносит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посылку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в которой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лежат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денежные купюры, монеты, пластиковые карты и т.д.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Воспитатель отрывает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посылку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показывает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содержимое посылки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детям, дети выдвигают предположения кому принадлежит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всё это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для кого и зачем  была отправлена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посылка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Воспитатель направляет детей к рассуждению о том, зачем нужны человеку деньги, труд и вообще как и когда они появились. Дети выдвигают свои версии и предположения, для определения дальнейшей работы воспитатель и дети совместно оформляют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план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принципу трех вопросов: Что знаем? Что хотим узнать? Как узнаем?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5654128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или система заданий**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Посмотреть иллюстрации в энциклопедиях,  посмотреть видео в интернете, спросить у взрослых, сходить на экскурсию со взрослыми.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2909996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конечного результата деятельности воспитанника («продукта»)**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Лэпбука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«Маленький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финансист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, 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1 - в который входит :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история создания денежных купюр,  деньги разных стран,  наши потребности или на что мы тратим  свой бюджет? </a:t>
                      </a:r>
                    </a:p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 в который входит: труд взрослых, картинки профессии и т.д.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4437668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Ссылки на необходимые материалы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 ресурс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83601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8776" y="6450745"/>
            <a:ext cx="6844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** Педагог озвучивает воспитаннику в случае затруднения, через наводящие вопросы 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85456" y="6213995"/>
            <a:ext cx="2446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* Не озвучивается педагогом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88227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720" y="34641"/>
            <a:ext cx="7515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Black" panose="020B0A04020102020204" pitchFamily="34" charset="0"/>
              </a:rPr>
              <a:t>Проектная задача (ПЗ) №2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56425" y="6396335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Проектная карта ДОО</a:t>
            </a:r>
          </a:p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(проектное основание)</a:t>
            </a:r>
          </a:p>
          <a:p>
            <a:pPr algn="ctr"/>
            <a:r>
              <a:rPr lang="en-US" sz="800" dirty="0" smtClean="0">
                <a:latin typeface="Arial Black" panose="020B0A04020102020204" pitchFamily="34" charset="0"/>
              </a:rPr>
              <a:t>v. 0.</a:t>
            </a:r>
            <a:r>
              <a:rPr lang="ru-RU" sz="800" dirty="0" smtClean="0">
                <a:latin typeface="Arial Black" panose="020B0A04020102020204" pitchFamily="34" charset="0"/>
              </a:rPr>
              <a:t>5</a:t>
            </a:r>
            <a:endParaRPr lang="ru-RU" sz="800" dirty="0">
              <a:latin typeface="Arial Black" panose="020B0A040201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587613" y="6285021"/>
            <a:ext cx="473501" cy="473501"/>
          </a:xfrm>
          <a:prstGeom prst="ellipse">
            <a:avLst/>
          </a:prstGeom>
          <a:noFill/>
          <a:ln w="57150">
            <a:solidFill>
              <a:srgbClr val="FFC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7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4978986"/>
              </p:ext>
            </p:extLst>
          </p:nvPr>
        </p:nvGraphicFramePr>
        <p:xfrm>
          <a:off x="178776" y="473807"/>
          <a:ext cx="8789377" cy="567877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304801">
                  <a:extLst>
                    <a:ext uri="{9D8B030D-6E8A-4147-A177-3AD203B41FA5}">
                      <a16:colId xmlns:a16="http://schemas.microsoft.com/office/drawing/2014/main" xmlns="" val="992962233"/>
                    </a:ext>
                  </a:extLst>
                </a:gridCol>
                <a:gridCol w="1978269">
                  <a:extLst>
                    <a:ext uri="{9D8B030D-6E8A-4147-A177-3AD203B41FA5}">
                      <a16:colId xmlns:a16="http://schemas.microsoft.com/office/drawing/2014/main" xmlns="" val="2625288501"/>
                    </a:ext>
                  </a:extLst>
                </a:gridCol>
                <a:gridCol w="6506307">
                  <a:extLst>
                    <a:ext uri="{9D8B030D-6E8A-4147-A177-3AD203B41FA5}">
                      <a16:colId xmlns:a16="http://schemas.microsoft.com/office/drawing/2014/main" xmlns="" val="941736866"/>
                    </a:ext>
                  </a:extLst>
                </a:gridCol>
              </a:tblGrid>
              <a:tr h="3790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 ПЗ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0581808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Цель деятельности воспитанника (через ФГОС ДОО)*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Узнать что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такое Банк?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4593477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Сформулированная проблема**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знаю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что такое банк.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719668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проблемной ситуации для воспитанника, содержащей проблему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демонстрирует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картинки детям : банк,  пластиковые карты, калькулятор, терминал, счеты, банкомат; спрашивает где можно увидеть эти предметы? Для чего они нужны.  Просит воспитанников продемонстрировать как и каким образом их можно использовать. 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направляет воспитанников на  размышление о том,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как необходимо вести себя в банках? Как называют работников банка?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5654128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или система заданий**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Попробовать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примерить на себя роль работника банка (заочно)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2909996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конечного результата деятельности воспитанника («продукта»)**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Создать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макет «Банка»»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4437668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Ссылки на необходимые материалы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 ресурс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83601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8776" y="6450745"/>
            <a:ext cx="6844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** Педагог озвучивает воспитаннику в случае затруднения, через наводящие вопросы 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85456" y="6213995"/>
            <a:ext cx="2446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* Не озвучивается педагогом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49611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720" y="34641"/>
            <a:ext cx="7515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Black" panose="020B0A04020102020204" pitchFamily="34" charset="0"/>
              </a:rPr>
              <a:t>Проектная задача (ПЗ) №3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56425" y="6396335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Проектная карта ДОО</a:t>
            </a:r>
          </a:p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(проектное основание)</a:t>
            </a:r>
          </a:p>
          <a:p>
            <a:pPr algn="ctr"/>
            <a:r>
              <a:rPr lang="en-US" sz="800" dirty="0" smtClean="0">
                <a:latin typeface="Arial Black" panose="020B0A04020102020204" pitchFamily="34" charset="0"/>
              </a:rPr>
              <a:t>v. 0.</a:t>
            </a:r>
            <a:r>
              <a:rPr lang="ru-RU" sz="800" dirty="0" smtClean="0">
                <a:latin typeface="Arial Black" panose="020B0A04020102020204" pitchFamily="34" charset="0"/>
              </a:rPr>
              <a:t>5</a:t>
            </a:r>
            <a:endParaRPr lang="ru-RU" sz="800" dirty="0">
              <a:latin typeface="Arial Black" panose="020B0A040201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587613" y="6285021"/>
            <a:ext cx="473501" cy="473501"/>
          </a:xfrm>
          <a:prstGeom prst="ellipse">
            <a:avLst/>
          </a:prstGeom>
          <a:noFill/>
          <a:ln w="57150">
            <a:solidFill>
              <a:srgbClr val="FFC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7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0833162"/>
              </p:ext>
            </p:extLst>
          </p:nvPr>
        </p:nvGraphicFramePr>
        <p:xfrm>
          <a:off x="178776" y="473807"/>
          <a:ext cx="8789377" cy="561781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304801">
                  <a:extLst>
                    <a:ext uri="{9D8B030D-6E8A-4147-A177-3AD203B41FA5}">
                      <a16:colId xmlns:a16="http://schemas.microsoft.com/office/drawing/2014/main" xmlns="" val="992962233"/>
                    </a:ext>
                  </a:extLst>
                </a:gridCol>
                <a:gridCol w="1978269">
                  <a:extLst>
                    <a:ext uri="{9D8B030D-6E8A-4147-A177-3AD203B41FA5}">
                      <a16:colId xmlns:a16="http://schemas.microsoft.com/office/drawing/2014/main" xmlns="" val="2625288501"/>
                    </a:ext>
                  </a:extLst>
                </a:gridCol>
                <a:gridCol w="6506307">
                  <a:extLst>
                    <a:ext uri="{9D8B030D-6E8A-4147-A177-3AD203B41FA5}">
                      <a16:colId xmlns:a16="http://schemas.microsoft.com/office/drawing/2014/main" xmlns="" val="941736866"/>
                    </a:ext>
                  </a:extLst>
                </a:gridCol>
              </a:tblGrid>
              <a:tr h="3790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 ПЗ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0581808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Цель деятельности воспитанника (через ФГОС ДОО)*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Узнать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профессии людей которые работают в банке.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4593477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Сформулированная проблема**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знаю профессии людей, которые работают в банках.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719668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проблемной ситуации для воспитанника, содержащей проблему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предлагает  детям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сделать предположение о том какие профессии самые важные для людей. Вспомнить вообще  все профессии которые они знают, уточнить, знают ли дети как называются профессии людей, деятельность которых связана с банком.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5654128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или система заданий**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Просмотр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фото – презентации о профессиях  людей в банке.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2909996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конечного результата деятельности воспитанника («продукта»)**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атрибутов к  Р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«Банк»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4437668"/>
                  </a:ext>
                </a:extLst>
              </a:tr>
              <a:tr h="7839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Ссылки на необходимые материалы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 ресурсы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83601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8776" y="6450745"/>
            <a:ext cx="6844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** Педагог озвучивает воспитаннику в случае затруднения, через наводящие вопросы 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85456" y="6213995"/>
            <a:ext cx="2446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* Не озвучивается педагогом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6118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1894</Words>
  <Application>Microsoft Office PowerPoint</Application>
  <PresentationFormat>Экран (4:3)</PresentationFormat>
  <Paragraphs>311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Роман Гоцманов</dc:creator>
  <cp:lastModifiedBy>вера</cp:lastModifiedBy>
  <cp:revision>37</cp:revision>
  <dcterms:created xsi:type="dcterms:W3CDTF">2020-02-24T07:12:56Z</dcterms:created>
  <dcterms:modified xsi:type="dcterms:W3CDTF">2025-03-18T15:20:43Z</dcterms:modified>
</cp:coreProperties>
</file>