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65" r:id="rId3"/>
    <p:sldId id="266" r:id="rId4"/>
    <p:sldId id="267" r:id="rId5"/>
    <p:sldId id="268" r:id="rId6"/>
    <p:sldId id="269" r:id="rId7"/>
    <p:sldId id="27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91" autoAdjust="0"/>
    <p:restoredTop sz="94660"/>
  </p:normalViewPr>
  <p:slideViewPr>
    <p:cSldViewPr>
      <p:cViewPr varScale="1">
        <p:scale>
          <a:sx n="108" d="100"/>
          <a:sy n="108" d="100"/>
        </p:scale>
        <p:origin x="150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2780928"/>
            <a:ext cx="5114778" cy="1101248"/>
          </a:xfrm>
        </p:spPr>
        <p:txBody>
          <a:bodyPr/>
          <a:lstStyle/>
          <a:p>
            <a:r>
              <a:rPr lang="ru-RU" i="1" dirty="0"/>
              <a:t>Нетрадиционные формы работы на музыкальных занятиях в ДОУ</a:t>
            </a:r>
          </a:p>
          <a:p>
            <a:endParaRPr lang="ru-RU" i="1" dirty="0"/>
          </a:p>
          <a:p>
            <a:endParaRPr lang="ru-RU" i="1" dirty="0"/>
          </a:p>
          <a:p>
            <a:endParaRPr lang="ru-RU" i="1" dirty="0"/>
          </a:p>
        </p:txBody>
      </p:sp>
      <p:pic>
        <p:nvPicPr>
          <p:cNvPr id="5" name="Picture 6" descr="EN0024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23850" y="4868863"/>
            <a:ext cx="1249363" cy="1476375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4139952" y="5661248"/>
            <a:ext cx="4301476" cy="432048"/>
          </a:xfrm>
        </p:spPr>
        <p:txBody>
          <a:bodyPr/>
          <a:lstStyle/>
          <a:p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Музыкальный руководитель  Протасова Т. и.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87824" y="47667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br>
              <a:rPr lang="ru-RU" dirty="0"/>
            </a:br>
            <a:br>
              <a:rPr lang="ru-RU" dirty="0"/>
            </a:br>
            <a:r>
              <a:rPr lang="ru-RU" dirty="0"/>
              <a:t>г. Смоленск 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15816" y="141277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/>
              <a:t>Муниципальное бюджетное дошкольное учреждение «Детский сад №67 «Виктория»</a:t>
            </a:r>
          </a:p>
        </p:txBody>
      </p:sp>
      <p:graphicFrame>
        <p:nvGraphicFramePr>
          <p:cNvPr id="9" name="Таблица 9">
            <a:extLst>
              <a:ext uri="{FF2B5EF4-FFF2-40B4-BE49-F238E27FC236}">
                <a16:creationId xmlns:a16="http://schemas.microsoft.com/office/drawing/2014/main" id="{D801563C-182C-4D76-8DEF-82F5F42659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00534"/>
              </p:ext>
            </p:extLst>
          </p:nvPr>
        </p:nvGraphicFramePr>
        <p:xfrm>
          <a:off x="2915816" y="967954"/>
          <a:ext cx="5904656" cy="1477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4656">
                  <a:extLst>
                    <a:ext uri="{9D8B030D-6E8A-4147-A177-3AD203B41FA5}">
                      <a16:colId xmlns:a16="http://schemas.microsoft.com/office/drawing/2014/main" val="1976421364"/>
                    </a:ext>
                  </a:extLst>
                </a:gridCol>
              </a:tblGrid>
              <a:tr h="147732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/>
                        <a:t>Кросносопкинский</a:t>
                      </a:r>
                      <a:r>
                        <a:rPr lang="ru-RU" sz="2400" dirty="0"/>
                        <a:t> детский сад </a:t>
                      </a:r>
                    </a:p>
                    <a:p>
                      <a:pPr algn="ctr"/>
                      <a:r>
                        <a:rPr lang="ru-RU" sz="2400" dirty="0"/>
                        <a:t>«Аленка»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05152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085184"/>
            <a:ext cx="7242048" cy="1143000"/>
          </a:xfrm>
        </p:spPr>
        <p:txBody>
          <a:bodyPr>
            <a:noAutofit/>
          </a:bodyPr>
          <a:lstStyle/>
          <a:p>
            <a:r>
              <a:rPr lang="ru-RU" sz="2800" dirty="0"/>
              <a:t>Существуют музыкальные методы и приемы, которые могут использоваться в работе с детьми, не только музыкальными руководителями, но и воспитателями, родителями. Это интересно, занимательно и оказывает всестороннее развитее на детей дошкольного возраста. Прежде всего эти методы оказывают большое влияние на познавательную деятельность детей,  развитие фантазии.</a:t>
            </a:r>
            <a:br>
              <a:rPr lang="ru-RU" sz="2800" dirty="0"/>
            </a:br>
            <a:endParaRPr lang="ru-RU" sz="2400" dirty="0"/>
          </a:p>
        </p:txBody>
      </p:sp>
      <p:pic>
        <p:nvPicPr>
          <p:cNvPr id="3" name="Picture 8" descr="EN0024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04248" y="5517232"/>
            <a:ext cx="787627" cy="932771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060848"/>
            <a:ext cx="6120680" cy="3528392"/>
          </a:xfrm>
        </p:spPr>
        <p:txBody>
          <a:bodyPr>
            <a:noAutofit/>
          </a:bodyPr>
          <a:lstStyle/>
          <a:p>
            <a:pPr marL="533400" indent="-533400" algn="ctr">
              <a:defRPr/>
            </a:pPr>
            <a:r>
              <a:rPr lang="ru-RU" sz="2400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Музицирование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 со звучащими жестами</a:t>
            </a:r>
            <a:b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</a:br>
            <a:b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Игры с голосом </a:t>
            </a:r>
            <a:b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</a:br>
            <a:b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Метод моделирования музыкального языка</a:t>
            </a:r>
            <a:b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</a:br>
            <a:b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Свободное манипулирование музыкальными инструментами</a:t>
            </a:r>
            <a:b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</a:b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548680"/>
            <a:ext cx="6255488" cy="74350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2"/>
                </a:solidFill>
              </a:rPr>
              <a:t>ПРИНЦИПЫ ТВОРЧЕСКОГО МУЗИЦИРОВАНИЯ</a:t>
            </a:r>
          </a:p>
        </p:txBody>
      </p:sp>
      <p:pic>
        <p:nvPicPr>
          <p:cNvPr id="5" name="Picture 6" descr="EN0024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23850" y="4868863"/>
            <a:ext cx="1249363" cy="147637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772816"/>
            <a:ext cx="6255488" cy="1362075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chemeClr val="tx1"/>
                </a:solidFill>
              </a:rPr>
              <a:t>Звучащие жесты (ЗЖ) – </a:t>
            </a:r>
            <a:r>
              <a:rPr lang="ru-RU" sz="2800" b="0" dirty="0">
                <a:solidFill>
                  <a:schemeClr val="tx1"/>
                </a:solidFill>
              </a:rPr>
              <a:t>это игра звуками человеческого тела. Инструменты, которые всегда «с собой», позволяют организовать и украсить </a:t>
            </a:r>
            <a:r>
              <a:rPr lang="ru-RU" sz="2800" b="0" dirty="0" err="1">
                <a:solidFill>
                  <a:schemeClr val="tx1"/>
                </a:solidFill>
              </a:rPr>
              <a:t>музицирование</a:t>
            </a:r>
            <a:r>
              <a:rPr lang="ru-RU" sz="2800" b="0" dirty="0">
                <a:solidFill>
                  <a:schemeClr val="tx1"/>
                </a:solidFill>
              </a:rPr>
              <a:t> в отсутствие любых других музыкальных инструментов.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32" y="764704"/>
            <a:ext cx="6255488" cy="743507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Звучащие жесты</a:t>
            </a:r>
          </a:p>
        </p:txBody>
      </p:sp>
      <p:pic>
        <p:nvPicPr>
          <p:cNvPr id="4" name="Picture 6" descr="EN0024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23850" y="4868863"/>
            <a:ext cx="1249363" cy="14763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images.myshared.ru/4/106057/slide_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672"/>
            <a:ext cx="8229600" cy="61722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700808"/>
            <a:ext cx="6255488" cy="1362075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rgbClr val="002060"/>
                </a:solidFill>
              </a:rPr>
              <a:t>Развивающие игры с голосом</a:t>
            </a:r>
            <a:r>
              <a:rPr lang="ru-RU" sz="2000" b="0" dirty="0">
                <a:solidFill>
                  <a:srgbClr val="002060"/>
                </a:solidFill>
              </a:rPr>
              <a:t>, применяемые мною в работе, дают </a:t>
            </a:r>
            <a:r>
              <a:rPr lang="ru-RU" sz="2000" b="0" u="sng" dirty="0">
                <a:solidFill>
                  <a:srgbClr val="002060"/>
                </a:solidFill>
              </a:rPr>
              <a:t>возможность</a:t>
            </a:r>
            <a:r>
              <a:rPr lang="ru-RU" sz="2000" b="0" dirty="0">
                <a:solidFill>
                  <a:srgbClr val="002060"/>
                </a:solidFill>
              </a:rPr>
              <a:t>:</a:t>
            </a:r>
            <a:br>
              <a:rPr lang="ru-RU" sz="2000" b="0" dirty="0">
                <a:solidFill>
                  <a:srgbClr val="002060"/>
                </a:solidFill>
              </a:rPr>
            </a:br>
            <a:r>
              <a:rPr lang="ru-RU" sz="2000" b="0" dirty="0">
                <a:solidFill>
                  <a:srgbClr val="002060"/>
                </a:solidFill>
              </a:rPr>
              <a:t>• почувствовать и послушать свой голос, поиграть с ним;</a:t>
            </a:r>
            <a:br>
              <a:rPr lang="ru-RU" sz="2000" b="0" dirty="0">
                <a:solidFill>
                  <a:srgbClr val="002060"/>
                </a:solidFill>
              </a:rPr>
            </a:br>
            <a:r>
              <a:rPr lang="ru-RU" sz="2000" b="0" dirty="0">
                <a:solidFill>
                  <a:srgbClr val="002060"/>
                </a:solidFill>
              </a:rPr>
              <a:t>• снять усталость и утомление;</a:t>
            </a:r>
            <a:br>
              <a:rPr lang="ru-RU" sz="2000" b="0" dirty="0">
                <a:solidFill>
                  <a:srgbClr val="002060"/>
                </a:solidFill>
              </a:rPr>
            </a:br>
            <a:r>
              <a:rPr lang="ru-RU" sz="2000" b="0" dirty="0">
                <a:solidFill>
                  <a:srgbClr val="002060"/>
                </a:solidFill>
              </a:rPr>
              <a:t>• </a:t>
            </a:r>
            <a:r>
              <a:rPr lang="ru-RU" sz="2000" dirty="0">
                <a:solidFill>
                  <a:srgbClr val="002060"/>
                </a:solidFill>
              </a:rPr>
              <a:t>развивать</a:t>
            </a:r>
            <a:r>
              <a:rPr lang="ru-RU" sz="2000" b="0" dirty="0">
                <a:solidFill>
                  <a:srgbClr val="002060"/>
                </a:solidFill>
              </a:rPr>
              <a:t> интонационный и фонематический слух;</a:t>
            </a:r>
            <a:br>
              <a:rPr lang="ru-RU" sz="2000" b="0" dirty="0">
                <a:solidFill>
                  <a:srgbClr val="002060"/>
                </a:solidFill>
              </a:rPr>
            </a:br>
            <a:r>
              <a:rPr lang="ru-RU" sz="2000" b="0" dirty="0">
                <a:solidFill>
                  <a:srgbClr val="002060"/>
                </a:solidFill>
              </a:rPr>
              <a:t>• формировать правильное звукообразование.</a:t>
            </a:r>
            <a:br>
              <a:rPr lang="ru-RU" sz="2000" b="0" dirty="0">
                <a:solidFill>
                  <a:srgbClr val="002060"/>
                </a:solidFill>
              </a:rPr>
            </a:br>
            <a:r>
              <a:rPr lang="ru-RU" sz="2000" b="0" dirty="0">
                <a:solidFill>
                  <a:srgbClr val="002060"/>
                </a:solidFill>
              </a:rPr>
              <a:t>Игры с голосом - это подражание звукам окружающего </a:t>
            </a:r>
            <a:r>
              <a:rPr lang="ru-RU" sz="2000" b="0" u="sng" dirty="0">
                <a:solidFill>
                  <a:srgbClr val="002060"/>
                </a:solidFill>
              </a:rPr>
              <a:t>мира</a:t>
            </a:r>
            <a:r>
              <a:rPr lang="ru-RU" sz="2000" b="0" dirty="0">
                <a:solidFill>
                  <a:srgbClr val="002060"/>
                </a:solidFill>
              </a:rPr>
              <a:t>:</a:t>
            </a:r>
            <a:br>
              <a:rPr lang="ru-RU" sz="2000" b="0" dirty="0">
                <a:solidFill>
                  <a:srgbClr val="002060"/>
                </a:solidFill>
              </a:rPr>
            </a:br>
            <a:r>
              <a:rPr lang="ru-RU" sz="2000" b="0" dirty="0">
                <a:solidFill>
                  <a:srgbClr val="002060"/>
                </a:solidFill>
              </a:rPr>
              <a:t>• человеческому голосу (крик, смех, плач,</a:t>
            </a:r>
            <a:br>
              <a:rPr lang="ru-RU" sz="2000" b="0" dirty="0">
                <a:solidFill>
                  <a:srgbClr val="002060"/>
                </a:solidFill>
              </a:rPr>
            </a:br>
            <a:r>
              <a:rPr lang="ru-RU" sz="2000" b="0" dirty="0">
                <a:solidFill>
                  <a:srgbClr val="002060"/>
                </a:solidFill>
              </a:rPr>
              <a:t>• голосам животных (мяукать, куковать и т. д. ,</a:t>
            </a:r>
            <a:br>
              <a:rPr lang="ru-RU" sz="2000" b="0" dirty="0">
                <a:solidFill>
                  <a:srgbClr val="002060"/>
                </a:solidFill>
              </a:rPr>
            </a:br>
            <a:r>
              <a:rPr lang="ru-RU" sz="2000" b="0" dirty="0">
                <a:solidFill>
                  <a:srgbClr val="002060"/>
                </a:solidFill>
              </a:rPr>
              <a:t>• “голосам” неживой природы </a:t>
            </a:r>
            <a:r>
              <a:rPr lang="ru-RU" sz="2000" b="0" i="1" dirty="0">
                <a:solidFill>
                  <a:srgbClr val="002060"/>
                </a:solidFill>
              </a:rPr>
              <a:t>(капать, тикать и т. д.)</a:t>
            </a:r>
            <a:br>
              <a:rPr lang="ru-RU" b="0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40" y="620688"/>
            <a:ext cx="6255488" cy="743507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ИГРЫ С ГОЛОСОМ</a:t>
            </a:r>
          </a:p>
        </p:txBody>
      </p:sp>
      <p:pic>
        <p:nvPicPr>
          <p:cNvPr id="4" name="Picture 6" descr="EN0024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95536" y="5085184"/>
            <a:ext cx="1249363" cy="1476375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Фото\Моя работа\фото утренник\СКАЗКА\Документы\презентация конец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100392" cy="6858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6" name="Picture 2" descr="https://ds01.infourok.ru/uploads/ex/0425/00003ebc-f3940cd6/640/img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7920000" cy="59400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</TotalTime>
  <Words>115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Times New Roman</vt:lpstr>
      <vt:lpstr>Trebuchet MS</vt:lpstr>
      <vt:lpstr>Wingdings</vt:lpstr>
      <vt:lpstr>Wingdings 2</vt:lpstr>
      <vt:lpstr>Изящная</vt:lpstr>
      <vt:lpstr>Музыкальный руководитель  Протасова Т. и. </vt:lpstr>
      <vt:lpstr>Существуют музыкальные методы и приемы, которые могут использоваться в работе с детьми, не только музыкальными руководителями, но и воспитателями, родителями. Это интересно, занимательно и оказывает всестороннее развитее на детей дошкольного возраста. Прежде всего эти методы оказывают большое влияние на познавательную деятельность детей,  развитие фантазии. </vt:lpstr>
      <vt:lpstr>Музицирование со звучащими жестами  Игры с голосом   Метод моделирования музыкального языка  Свободное манипулирование музыкальными инструментами </vt:lpstr>
      <vt:lpstr>Звучащие жесты (ЗЖ) – это игра звуками человеческого тела. Инструменты, которые всегда «с собой», позволяют организовать и украсить музицирование в отсутствие любых других музыкальных инструментов.</vt:lpstr>
      <vt:lpstr>Презентация PowerPoint</vt:lpstr>
      <vt:lpstr>Развивающие игры с голосом, применяемые мною в работе, дают возможность: • почувствовать и послушать свой голос, поиграть с ним; • снять усталость и утомление; • развивать интонационный и фонематический слух; • формировать правильное звукообразование. Игры с голосом - это подражание звукам окружающего мира: • человеческому голосу (крик, смех, плач, • голосам животных (мяукать, куковать и т. д. , • “голосам” неживой природы (капать, тикать и т. д.)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Татьяна</cp:lastModifiedBy>
  <cp:revision>41</cp:revision>
  <dcterms:created xsi:type="dcterms:W3CDTF">2017-04-03T12:08:44Z</dcterms:created>
  <dcterms:modified xsi:type="dcterms:W3CDTF">2020-03-10T07:18:49Z</dcterms:modified>
</cp:coreProperties>
</file>