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1" r:id="rId4"/>
    <p:sldId id="272" r:id="rId5"/>
    <p:sldId id="274" r:id="rId6"/>
    <p:sldId id="275"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DBFC769-ECB1-40A6-AC49-D7FFBFE0EAA9}" type="datetimeFigureOut">
              <a:rPr lang="ru-RU" smtClean="0"/>
              <a:pPr/>
              <a:t>19.03.2025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075E87A-DCB3-4030-9A01-81E6FB68A261}" type="slidenum">
              <a:rPr lang="ru-RU" smtClean="0"/>
              <a:pPr/>
              <a:t>‹#›</a:t>
            </a:fld>
            <a:endParaRPr lang="ru-RU"/>
          </a:p>
        </p:txBody>
      </p:sp>
    </p:spTree>
    <p:extLst>
      <p:ext uri="{BB962C8B-B14F-4D97-AF65-F5344CB8AC3E}">
        <p14:creationId xmlns:p14="http://schemas.microsoft.com/office/powerpoint/2010/main" xmlns="" val="201803643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DBFC769-ECB1-40A6-AC49-D7FFBFE0EAA9}" type="datetimeFigureOut">
              <a:rPr lang="ru-RU" smtClean="0"/>
              <a:pPr/>
              <a:t>19.03.2025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075E87A-DCB3-4030-9A01-81E6FB68A261}" type="slidenum">
              <a:rPr lang="ru-RU" smtClean="0"/>
              <a:pPr/>
              <a:t>‹#›</a:t>
            </a:fld>
            <a:endParaRPr lang="ru-RU"/>
          </a:p>
        </p:txBody>
      </p:sp>
    </p:spTree>
    <p:extLst>
      <p:ext uri="{BB962C8B-B14F-4D97-AF65-F5344CB8AC3E}">
        <p14:creationId xmlns:p14="http://schemas.microsoft.com/office/powerpoint/2010/main" xmlns="" val="995786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DBFC769-ECB1-40A6-AC49-D7FFBFE0EAA9}" type="datetimeFigureOut">
              <a:rPr lang="ru-RU" smtClean="0"/>
              <a:pPr/>
              <a:t>19.03.2025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075E87A-DCB3-4030-9A01-81E6FB68A261}" type="slidenum">
              <a:rPr lang="ru-RU" smtClean="0"/>
              <a:pPr/>
              <a:t>‹#›</a:t>
            </a:fld>
            <a:endParaRPr lang="ru-RU"/>
          </a:p>
        </p:txBody>
      </p:sp>
    </p:spTree>
    <p:extLst>
      <p:ext uri="{BB962C8B-B14F-4D97-AF65-F5344CB8AC3E}">
        <p14:creationId xmlns:p14="http://schemas.microsoft.com/office/powerpoint/2010/main" xmlns="" val="61004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DBFC769-ECB1-40A6-AC49-D7FFBFE0EAA9}" type="datetimeFigureOut">
              <a:rPr lang="ru-RU" smtClean="0"/>
              <a:pPr/>
              <a:t>19.03.2025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075E87A-DCB3-4030-9A01-81E6FB68A261}" type="slidenum">
              <a:rPr lang="ru-RU" smtClean="0"/>
              <a:pPr/>
              <a:t>‹#›</a:t>
            </a:fld>
            <a:endParaRPr lang="ru-RU"/>
          </a:p>
        </p:txBody>
      </p:sp>
      <p:sp>
        <p:nvSpPr>
          <p:cNvPr id="7" name="Рамка 6"/>
          <p:cNvSpPr/>
          <p:nvPr userDrawn="1"/>
        </p:nvSpPr>
        <p:spPr>
          <a:xfrm>
            <a:off x="0" y="0"/>
            <a:ext cx="9144000" cy="6858000"/>
          </a:xfrm>
          <a:prstGeom prst="frame">
            <a:avLst>
              <a:gd name="adj1" fmla="val 2315"/>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ru-RU">
              <a:solidFill>
                <a:schemeClr val="tx1"/>
              </a:solidFill>
            </a:endParaRPr>
          </a:p>
        </p:txBody>
      </p:sp>
    </p:spTree>
    <p:extLst>
      <p:ext uri="{BB962C8B-B14F-4D97-AF65-F5344CB8AC3E}">
        <p14:creationId xmlns:p14="http://schemas.microsoft.com/office/powerpoint/2010/main" xmlns="" val="376032356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DBFC769-ECB1-40A6-AC49-D7FFBFE0EAA9}" type="datetimeFigureOut">
              <a:rPr lang="ru-RU" smtClean="0"/>
              <a:pPr/>
              <a:t>19.03.2025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075E87A-DCB3-4030-9A01-81E6FB68A261}" type="slidenum">
              <a:rPr lang="ru-RU" smtClean="0"/>
              <a:pPr/>
              <a:t>‹#›</a:t>
            </a:fld>
            <a:endParaRPr lang="ru-RU"/>
          </a:p>
        </p:txBody>
      </p:sp>
    </p:spTree>
    <p:extLst>
      <p:ext uri="{BB962C8B-B14F-4D97-AF65-F5344CB8AC3E}">
        <p14:creationId xmlns:p14="http://schemas.microsoft.com/office/powerpoint/2010/main" xmlns="" val="1983404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DBFC769-ECB1-40A6-AC49-D7FFBFE0EAA9}" type="datetimeFigureOut">
              <a:rPr lang="ru-RU" smtClean="0"/>
              <a:pPr/>
              <a:t>19.03.2025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075E87A-DCB3-4030-9A01-81E6FB68A261}" type="slidenum">
              <a:rPr lang="ru-RU" smtClean="0"/>
              <a:pPr/>
              <a:t>‹#›</a:t>
            </a:fld>
            <a:endParaRPr lang="ru-RU"/>
          </a:p>
        </p:txBody>
      </p:sp>
    </p:spTree>
    <p:extLst>
      <p:ext uri="{BB962C8B-B14F-4D97-AF65-F5344CB8AC3E}">
        <p14:creationId xmlns:p14="http://schemas.microsoft.com/office/powerpoint/2010/main" xmlns="" val="2897154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DBFC769-ECB1-40A6-AC49-D7FFBFE0EAA9}" type="datetimeFigureOut">
              <a:rPr lang="ru-RU" smtClean="0"/>
              <a:pPr/>
              <a:t>19.03.2025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075E87A-DCB3-4030-9A01-81E6FB68A261}" type="slidenum">
              <a:rPr lang="ru-RU" smtClean="0"/>
              <a:pPr/>
              <a:t>‹#›</a:t>
            </a:fld>
            <a:endParaRPr lang="ru-RU"/>
          </a:p>
        </p:txBody>
      </p:sp>
    </p:spTree>
    <p:extLst>
      <p:ext uri="{BB962C8B-B14F-4D97-AF65-F5344CB8AC3E}">
        <p14:creationId xmlns:p14="http://schemas.microsoft.com/office/powerpoint/2010/main" xmlns="" val="3642760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DBFC769-ECB1-40A6-AC49-D7FFBFE0EAA9}" type="datetimeFigureOut">
              <a:rPr lang="ru-RU" smtClean="0"/>
              <a:pPr/>
              <a:t>19.03.2025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075E87A-DCB3-4030-9A01-81E6FB68A261}" type="slidenum">
              <a:rPr lang="ru-RU" smtClean="0"/>
              <a:pPr/>
              <a:t>‹#›</a:t>
            </a:fld>
            <a:endParaRPr lang="ru-RU"/>
          </a:p>
        </p:txBody>
      </p:sp>
    </p:spTree>
    <p:extLst>
      <p:ext uri="{BB962C8B-B14F-4D97-AF65-F5344CB8AC3E}">
        <p14:creationId xmlns:p14="http://schemas.microsoft.com/office/powerpoint/2010/main" xmlns="" val="2399691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DBFC769-ECB1-40A6-AC49-D7FFBFE0EAA9}" type="datetimeFigureOut">
              <a:rPr lang="ru-RU" smtClean="0"/>
              <a:pPr/>
              <a:t>19.03.2025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075E87A-DCB3-4030-9A01-81E6FB68A261}" type="slidenum">
              <a:rPr lang="ru-RU" smtClean="0"/>
              <a:pPr/>
              <a:t>‹#›</a:t>
            </a:fld>
            <a:endParaRPr lang="ru-RU"/>
          </a:p>
        </p:txBody>
      </p:sp>
    </p:spTree>
    <p:extLst>
      <p:ext uri="{BB962C8B-B14F-4D97-AF65-F5344CB8AC3E}">
        <p14:creationId xmlns:p14="http://schemas.microsoft.com/office/powerpoint/2010/main" xmlns="" val="2275412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DBFC769-ECB1-40A6-AC49-D7FFBFE0EAA9}" type="datetimeFigureOut">
              <a:rPr lang="ru-RU" smtClean="0"/>
              <a:pPr/>
              <a:t>19.03.2025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075E87A-DCB3-4030-9A01-81E6FB68A261}" type="slidenum">
              <a:rPr lang="ru-RU" smtClean="0"/>
              <a:pPr/>
              <a:t>‹#›</a:t>
            </a:fld>
            <a:endParaRPr lang="ru-RU"/>
          </a:p>
        </p:txBody>
      </p:sp>
    </p:spTree>
    <p:extLst>
      <p:ext uri="{BB962C8B-B14F-4D97-AF65-F5344CB8AC3E}">
        <p14:creationId xmlns:p14="http://schemas.microsoft.com/office/powerpoint/2010/main" xmlns="" val="408449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DBFC769-ECB1-40A6-AC49-D7FFBFE0EAA9}" type="datetimeFigureOut">
              <a:rPr lang="ru-RU" smtClean="0"/>
              <a:pPr/>
              <a:t>19.03.2025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075E87A-DCB3-4030-9A01-81E6FB68A261}" type="slidenum">
              <a:rPr lang="ru-RU" smtClean="0"/>
              <a:pPr/>
              <a:t>‹#›</a:t>
            </a:fld>
            <a:endParaRPr lang="ru-RU"/>
          </a:p>
        </p:txBody>
      </p:sp>
    </p:spTree>
    <p:extLst>
      <p:ext uri="{BB962C8B-B14F-4D97-AF65-F5344CB8AC3E}">
        <p14:creationId xmlns:p14="http://schemas.microsoft.com/office/powerpoint/2010/main" xmlns="" val="4184610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0" r="-10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BFC769-ECB1-40A6-AC49-D7FFBFE0EAA9}" type="datetimeFigureOut">
              <a:rPr lang="ru-RU" smtClean="0"/>
              <a:pPr/>
              <a:t>19.03.2025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75E87A-DCB3-4030-9A01-81E6FB68A261}" type="slidenum">
              <a:rPr lang="ru-RU" smtClean="0"/>
              <a:pPr/>
              <a:t>‹#›</a:t>
            </a:fld>
            <a:endParaRPr lang="ru-RU"/>
          </a:p>
        </p:txBody>
      </p:sp>
    </p:spTree>
    <p:extLst>
      <p:ext uri="{BB962C8B-B14F-4D97-AF65-F5344CB8AC3E}">
        <p14:creationId xmlns:p14="http://schemas.microsoft.com/office/powerpoint/2010/main" xmlns="" val="3288838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47664" y="2348880"/>
            <a:ext cx="7448872" cy="1470025"/>
          </a:xfrm>
        </p:spPr>
        <p:txBody>
          <a:bodyPr>
            <a:normAutofit fontScale="90000"/>
          </a:bodyPr>
          <a:lstStyle/>
          <a:p>
            <a:r>
              <a:rPr lang="ru-RU" sz="3600" b="1" dirty="0" smtClean="0"/>
              <a:t>Паспорт дидактического пособия «Узнавай-ка»</a:t>
            </a:r>
            <a:r>
              <a:rPr lang="ru-RU" sz="3600" dirty="0" smtClean="0"/>
              <a:t/>
            </a:r>
            <a:br>
              <a:rPr lang="ru-RU" sz="3600" dirty="0" smtClean="0"/>
            </a:br>
            <a:r>
              <a:rPr lang="ru-RU" sz="3600" b="1" dirty="0" smtClean="0"/>
              <a:t>Название дидактического пособия</a:t>
            </a:r>
            <a:r>
              <a:rPr lang="ru-RU" sz="3600" dirty="0" smtClean="0"/>
              <a:t/>
            </a:r>
            <a:br>
              <a:rPr lang="ru-RU" sz="3600" dirty="0" smtClean="0"/>
            </a:br>
            <a:r>
              <a:rPr lang="ru-RU" sz="3600" b="1" dirty="0" err="1" smtClean="0"/>
              <a:t>Планшетик</a:t>
            </a:r>
            <a:r>
              <a:rPr lang="ru-RU" sz="3600" b="1" dirty="0" smtClean="0"/>
              <a:t> «Узнавай-ка»</a:t>
            </a:r>
            <a:r>
              <a:rPr lang="ru-RU" sz="3600" dirty="0" smtClean="0"/>
              <a:t/>
            </a:r>
            <a:br>
              <a:rPr lang="ru-RU" sz="3600" dirty="0" smtClean="0"/>
            </a:br>
            <a:endParaRPr lang="ru-RU" sz="3600" i="1" dirty="0">
              <a:solidFill>
                <a:srgbClr val="C00000"/>
              </a:solidFill>
            </a:endParaRPr>
          </a:p>
        </p:txBody>
      </p:sp>
      <p:sp>
        <p:nvSpPr>
          <p:cNvPr id="3" name="Подзаголовок 2"/>
          <p:cNvSpPr>
            <a:spLocks noGrp="1"/>
          </p:cNvSpPr>
          <p:nvPr>
            <p:ph type="subTitle" idx="1"/>
          </p:nvPr>
        </p:nvSpPr>
        <p:spPr>
          <a:xfrm>
            <a:off x="2195736" y="4869160"/>
            <a:ext cx="5896744" cy="1392560"/>
          </a:xfrm>
        </p:spPr>
        <p:txBody>
          <a:bodyPr>
            <a:normAutofit fontScale="77500" lnSpcReduction="20000"/>
          </a:bodyPr>
          <a:lstStyle/>
          <a:p>
            <a:pPr algn="r"/>
            <a:r>
              <a:rPr lang="ru-RU" sz="2900" dirty="0" smtClean="0"/>
              <a:t>Автор – изготовитель дидактического пособия </a:t>
            </a:r>
          </a:p>
          <a:p>
            <a:pPr algn="r"/>
            <a:r>
              <a:rPr lang="ru-RU" sz="2900" dirty="0" smtClean="0"/>
              <a:t>Воспитатель </a:t>
            </a:r>
            <a:r>
              <a:rPr lang="ru-RU" sz="2900" dirty="0" smtClean="0"/>
              <a:t>старшей  группы «Божьи коровки»</a:t>
            </a:r>
          </a:p>
          <a:p>
            <a:pPr algn="r"/>
            <a:r>
              <a:rPr lang="ru-RU" sz="2900" dirty="0" smtClean="0"/>
              <a:t>Балахонова Марина Николаевна</a:t>
            </a:r>
          </a:p>
          <a:p>
            <a:pPr algn="r"/>
            <a:r>
              <a:rPr lang="ru-RU" sz="2900" dirty="0" smtClean="0"/>
              <a:t> </a:t>
            </a:r>
          </a:p>
          <a:p>
            <a:endParaRPr lang="ru-RU" b="1" dirty="0">
              <a:solidFill>
                <a:schemeClr val="tx1"/>
              </a:solidFill>
            </a:endParaRPr>
          </a:p>
        </p:txBody>
      </p:sp>
      <p:sp>
        <p:nvSpPr>
          <p:cNvPr id="13313" name="Rectangle 1"/>
          <p:cNvSpPr>
            <a:spLocks noChangeArrowheads="1"/>
          </p:cNvSpPr>
          <p:nvPr/>
        </p:nvSpPr>
        <p:spPr bwMode="auto">
          <a:xfrm>
            <a:off x="1571604" y="928670"/>
            <a:ext cx="656122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424242"/>
                </a:solidFill>
                <a:effectLst/>
                <a:latin typeface="Arial" pitchFamily="34" charset="0"/>
                <a:ea typeface="Times New Roman" pitchFamily="18" charset="0"/>
                <a:cs typeface="Arial" pitchFamily="34" charset="0"/>
              </a:rPr>
              <a:t>Муниципальное бюджетное дошкольное образовательное учреждение</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424242"/>
                </a:solidFill>
                <a:effectLst/>
                <a:latin typeface="Arial" pitchFamily="34" charset="0"/>
                <a:ea typeface="Times New Roman" pitchFamily="18" charset="0"/>
                <a:cs typeface="Arial" pitchFamily="34" charset="0"/>
              </a:rPr>
              <a:t> «</a:t>
            </a:r>
            <a:r>
              <a:rPr kumimoji="0" lang="ru-RU" sz="1400" b="1" i="0" u="none" strike="noStrike" cap="none" normalizeH="0" baseline="0" dirty="0" err="1" smtClean="0">
                <a:ln>
                  <a:noFill/>
                </a:ln>
                <a:solidFill>
                  <a:srgbClr val="424242"/>
                </a:solidFill>
                <a:effectLst/>
                <a:latin typeface="Arial" pitchFamily="34" charset="0"/>
                <a:ea typeface="Times New Roman" pitchFamily="18" charset="0"/>
                <a:cs typeface="Arial" pitchFamily="34" charset="0"/>
              </a:rPr>
              <a:t>Красносопкинский</a:t>
            </a:r>
            <a:r>
              <a:rPr kumimoji="0" lang="ru-RU" sz="1400" b="1" i="0" u="none" strike="noStrike" cap="none" normalizeH="0" baseline="0" dirty="0" smtClean="0">
                <a:ln>
                  <a:noFill/>
                </a:ln>
                <a:solidFill>
                  <a:srgbClr val="424242"/>
                </a:solidFill>
                <a:effectLst/>
                <a:latin typeface="Arial" pitchFamily="34" charset="0"/>
                <a:ea typeface="Times New Roman" pitchFamily="18" charset="0"/>
                <a:cs typeface="Arial" pitchFamily="34" charset="0"/>
              </a:rPr>
              <a:t> детский сад «Алёнка»</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3314" name="Picture 2" descr="C:\Users\Вова\Desktop\jQdOfvf54TkKwLZphqfGvH5S9g8gIRuK_dVxB07ac7nS58adVMNBkFq2O99ZOIT9SVHA3ks_.jpg"/>
          <p:cNvPicPr>
            <a:picLocks noChangeAspect="1" noChangeArrowheads="1"/>
          </p:cNvPicPr>
          <p:nvPr/>
        </p:nvPicPr>
        <p:blipFill>
          <a:blip r:embed="rId2" cstate="print"/>
          <a:srcRect/>
          <a:stretch>
            <a:fillRect/>
          </a:stretch>
        </p:blipFill>
        <p:spPr bwMode="auto">
          <a:xfrm>
            <a:off x="357158" y="4286256"/>
            <a:ext cx="1633518" cy="1690650"/>
          </a:xfrm>
          <a:prstGeom prst="rect">
            <a:avLst/>
          </a:prstGeom>
          <a:noFill/>
        </p:spPr>
      </p:pic>
    </p:spTree>
    <p:extLst>
      <p:ext uri="{BB962C8B-B14F-4D97-AF65-F5344CB8AC3E}">
        <p14:creationId xmlns:p14="http://schemas.microsoft.com/office/powerpoint/2010/main" xmlns="" val="19168865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8596" y="1000108"/>
            <a:ext cx="8229600" cy="4500594"/>
          </a:xfrm>
        </p:spPr>
        <p:txBody>
          <a:bodyPr>
            <a:normAutofit fontScale="70000" lnSpcReduction="20000"/>
          </a:bodyPr>
          <a:lstStyle/>
          <a:p>
            <a:r>
              <a:rPr lang="ru-RU" b="1" dirty="0" smtClean="0"/>
              <a:t>Цели: формирование предпосылок естественно – научной грамотности у детей старшего дошкольного возраста 5-7 лет. Закрепление знаний о видах и особенностях деревьев в разное время года на участке детского сада.</a:t>
            </a:r>
            <a:endParaRPr lang="ru-RU" dirty="0" smtClean="0"/>
          </a:p>
          <a:p>
            <a:r>
              <a:rPr lang="ru-RU" b="1" dirty="0" smtClean="0"/>
              <a:t>Задачи:</a:t>
            </a:r>
            <a:endParaRPr lang="ru-RU" dirty="0" smtClean="0"/>
          </a:p>
          <a:p>
            <a:r>
              <a:rPr lang="ru-RU" b="1" dirty="0" smtClean="0"/>
              <a:t>-расширять представление о деревьях в осеннее, зимнее, весеннее, летнее время года.</a:t>
            </a:r>
            <a:endParaRPr lang="ru-RU" dirty="0" smtClean="0"/>
          </a:p>
          <a:p>
            <a:r>
              <a:rPr lang="ru-RU" b="1" dirty="0" smtClean="0"/>
              <a:t>-учить любоваться красотой родной природы .</a:t>
            </a:r>
            <a:endParaRPr lang="ru-RU" dirty="0" smtClean="0"/>
          </a:p>
          <a:p>
            <a:r>
              <a:rPr lang="ru-RU" b="1" dirty="0" smtClean="0"/>
              <a:t>-развивать наблюдательность, эстетическое восприятие, познавательный интерес.</a:t>
            </a:r>
            <a:endParaRPr lang="ru-RU" dirty="0" smtClean="0"/>
          </a:p>
          <a:p>
            <a:r>
              <a:rPr lang="ru-RU" b="1" dirty="0" smtClean="0"/>
              <a:t>-воспитывать желание заботиться о природных объектах, бережное отношение к ним.</a:t>
            </a:r>
            <a:endParaRPr lang="ru-RU" dirty="0" smtClean="0"/>
          </a:p>
          <a:p>
            <a:r>
              <a:rPr lang="ru-RU" b="1" dirty="0" smtClean="0"/>
              <a:t>- активизировать словарный запас детей. </a:t>
            </a:r>
            <a:endParaRPr lang="ru-RU" dirty="0" smtClean="0"/>
          </a:p>
          <a:p>
            <a:r>
              <a:rPr lang="ru-RU" b="1" dirty="0" smtClean="0"/>
              <a:t>- научить детей работать командой.</a:t>
            </a:r>
            <a:endParaRPr lang="ru-RU" dirty="0" smtClean="0"/>
          </a:p>
          <a:p>
            <a:pPr marL="0" indent="0">
              <a:buNone/>
            </a:pPr>
            <a:endParaRPr lang="ru-RU" dirty="0"/>
          </a:p>
        </p:txBody>
      </p:sp>
      <p:pic>
        <p:nvPicPr>
          <p:cNvPr id="12289" name="Picture 1" descr="C:\Users\Вова\Desktop\раскраски\1613655795_49-p-fon-dlya-prezentatsii-ucheniki-54.jpg"/>
          <p:cNvPicPr>
            <a:picLocks noChangeAspect="1" noChangeArrowheads="1"/>
          </p:cNvPicPr>
          <p:nvPr/>
        </p:nvPicPr>
        <p:blipFill>
          <a:blip r:embed="rId2" cstate="print"/>
          <a:srcRect/>
          <a:stretch>
            <a:fillRect/>
          </a:stretch>
        </p:blipFill>
        <p:spPr bwMode="auto">
          <a:xfrm rot="661233">
            <a:off x="6429388" y="4786322"/>
            <a:ext cx="2158661" cy="1649770"/>
          </a:xfrm>
          <a:prstGeom prst="rect">
            <a:avLst/>
          </a:prstGeom>
          <a:noFill/>
        </p:spPr>
      </p:pic>
    </p:spTree>
    <p:extLst>
      <p:ext uri="{BB962C8B-B14F-4D97-AF65-F5344CB8AC3E}">
        <p14:creationId xmlns:p14="http://schemas.microsoft.com/office/powerpoint/2010/main" xmlns="" val="36269540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57158" y="500042"/>
            <a:ext cx="8229600" cy="4357718"/>
          </a:xfrm>
        </p:spPr>
        <p:txBody>
          <a:bodyPr>
            <a:normAutofit fontScale="55000" lnSpcReduction="20000"/>
          </a:bodyPr>
          <a:lstStyle/>
          <a:p>
            <a:pPr algn="ctr">
              <a:buNone/>
            </a:pPr>
            <a:r>
              <a:rPr lang="ru-RU" b="1" dirty="0" smtClean="0"/>
              <a:t>Актуальность организации исследовательской деятельности с детьми дошкольного возраста.</a:t>
            </a:r>
            <a:endParaRPr lang="ru-RU" dirty="0" smtClean="0"/>
          </a:p>
          <a:p>
            <a:pPr>
              <a:buNone/>
            </a:pPr>
            <a:r>
              <a:rPr lang="ru-RU" dirty="0" smtClean="0"/>
              <a:t>       Развитие познавательного интереса через развитие исследовательского поведения ребенка. «Для ребенка естественнее и потому гораздо легче постигать новое, проводя собственные исследования – наблюдая, ставя эксперименты, делая на их основе собственные суждения и умозаключения, чем получать уже добытые кем-то знания в «готовом виде». (А.И.Савенков). Следовательно, необходимо увеличивать долю исследовательских методов обучения в образовательном процессе.</a:t>
            </a:r>
          </a:p>
          <a:p>
            <a:pPr>
              <a:buNone/>
            </a:pPr>
            <a:r>
              <a:rPr lang="ru-RU" dirty="0" smtClean="0"/>
              <a:t>      Исследовательская деятельность позволяет организовать обучение так, чтобы ребенок смог задавать вопросы и самостоятельно находить на них ответы. Однако нет целостного подхода к развитию исследовательской деятельности в аспекте личностного развития ребенка-дошкольника. И это свидетельствует об актуальности проблемы развития исследовательской деятельности у дошкольников и о недостаточной ее разработанности в плане развития ребенка.</a:t>
            </a:r>
          </a:p>
          <a:p>
            <a:pPr>
              <a:buNone/>
            </a:pPr>
            <a:r>
              <a:rPr lang="ru-RU" dirty="0" smtClean="0"/>
              <a:t> </a:t>
            </a:r>
          </a:p>
          <a:p>
            <a:pPr marL="0" indent="0">
              <a:buNone/>
            </a:pPr>
            <a:endParaRPr lang="ru-RU" dirty="0"/>
          </a:p>
        </p:txBody>
      </p:sp>
      <p:pic>
        <p:nvPicPr>
          <p:cNvPr id="4" name="Picture 2" descr="C:\Users\Вова\Desktop\84fb7f41bcba3edf874ead382552e1c5.jpg"/>
          <p:cNvPicPr>
            <a:picLocks noChangeAspect="1" noChangeArrowheads="1"/>
          </p:cNvPicPr>
          <p:nvPr/>
        </p:nvPicPr>
        <p:blipFill>
          <a:blip r:embed="rId2" cstate="print"/>
          <a:srcRect/>
          <a:stretch>
            <a:fillRect/>
          </a:stretch>
        </p:blipFill>
        <p:spPr bwMode="auto">
          <a:xfrm rot="1020322">
            <a:off x="7137115" y="4374982"/>
            <a:ext cx="1412179" cy="2119739"/>
          </a:xfrm>
          <a:prstGeom prst="rect">
            <a:avLst/>
          </a:prstGeom>
          <a:noFill/>
        </p:spPr>
      </p:pic>
    </p:spTree>
    <p:extLst>
      <p:ext uri="{BB962C8B-B14F-4D97-AF65-F5344CB8AC3E}">
        <p14:creationId xmlns:p14="http://schemas.microsoft.com/office/powerpoint/2010/main" xmlns="" val="5594840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57158" y="1357298"/>
            <a:ext cx="8229600" cy="3786214"/>
          </a:xfrm>
        </p:spPr>
        <p:txBody>
          <a:bodyPr>
            <a:normAutofit fontScale="70000" lnSpcReduction="20000"/>
          </a:bodyPr>
          <a:lstStyle/>
          <a:p>
            <a:pPr>
              <a:buNone/>
            </a:pPr>
            <a:r>
              <a:rPr lang="ru-RU" b="1" dirty="0" smtClean="0"/>
              <a:t>Описание технологии изготовления дидактического пособия.</a:t>
            </a:r>
            <a:endParaRPr lang="ru-RU" dirty="0" smtClean="0"/>
          </a:p>
          <a:p>
            <a:pPr>
              <a:buNone/>
            </a:pPr>
            <a:r>
              <a:rPr lang="ru-RU" b="1" dirty="0" smtClean="0"/>
              <a:t>Дидактическое пособие выполнено в виде </a:t>
            </a:r>
            <a:r>
              <a:rPr lang="ru-RU" b="1" dirty="0" err="1" smtClean="0"/>
              <a:t>планшетиков</a:t>
            </a:r>
            <a:r>
              <a:rPr lang="ru-RU" b="1" dirty="0" smtClean="0"/>
              <a:t>, которые скрепляются между собой. Создавая данную конструкцию из подручных материалов, таких как пластиковая панель, самоклеящаяся бумага, напечатанные картинки, карандаш, канцелярские прищепки, картон, пластилин, лупы, лоскут  коры, веточка (хвойная, лиственная), сухой листик, ёмкость для воды, перчатки, пакетики.</a:t>
            </a:r>
            <a:endParaRPr lang="ru-RU" dirty="0" smtClean="0"/>
          </a:p>
          <a:p>
            <a:pPr>
              <a:buNone/>
            </a:pPr>
            <a:r>
              <a:rPr lang="ru-RU" b="1" dirty="0" smtClean="0"/>
              <a:t>          </a:t>
            </a:r>
          </a:p>
          <a:p>
            <a:pPr>
              <a:buNone/>
            </a:pPr>
            <a:r>
              <a:rPr lang="ru-RU" b="1" dirty="0" smtClean="0"/>
              <a:t>  Дидактическое пособие предназначено </a:t>
            </a:r>
            <a:endParaRPr lang="ru-RU" dirty="0" smtClean="0"/>
          </a:p>
          <a:p>
            <a:pPr>
              <a:buNone/>
            </a:pPr>
            <a:r>
              <a:rPr lang="ru-RU" b="1" dirty="0" smtClean="0"/>
              <a:t>для детей старшего дошкольного возраста(5-7лет)</a:t>
            </a:r>
            <a:br>
              <a:rPr lang="ru-RU" b="1" dirty="0" smtClean="0"/>
            </a:br>
            <a:endParaRPr lang="ru-RU" dirty="0" smtClean="0"/>
          </a:p>
          <a:p>
            <a:pPr marL="0" indent="0">
              <a:buNone/>
            </a:pPr>
            <a:endParaRPr lang="ru-RU" dirty="0"/>
          </a:p>
        </p:txBody>
      </p:sp>
      <p:pic>
        <p:nvPicPr>
          <p:cNvPr id="10241" name="Picture 1" descr="C:\Users\Вова\Desktop\pngtree-cartoon-minimalist-children-s-day-poster-image_225136.jpg"/>
          <p:cNvPicPr>
            <a:picLocks noChangeAspect="1" noChangeArrowheads="1"/>
          </p:cNvPicPr>
          <p:nvPr/>
        </p:nvPicPr>
        <p:blipFill>
          <a:blip r:embed="rId2" cstate="print"/>
          <a:srcRect/>
          <a:stretch>
            <a:fillRect/>
          </a:stretch>
        </p:blipFill>
        <p:spPr bwMode="auto">
          <a:xfrm rot="554981">
            <a:off x="6921543" y="3771110"/>
            <a:ext cx="1809731" cy="2714596"/>
          </a:xfrm>
          <a:prstGeom prst="rect">
            <a:avLst/>
          </a:prstGeom>
          <a:noFill/>
        </p:spPr>
      </p:pic>
    </p:spTree>
    <p:extLst>
      <p:ext uri="{BB962C8B-B14F-4D97-AF65-F5344CB8AC3E}">
        <p14:creationId xmlns:p14="http://schemas.microsoft.com/office/powerpoint/2010/main" xmlns="" val="12554487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1"/>
          </p:nvPr>
        </p:nvSpPr>
        <p:spPr>
          <a:xfrm>
            <a:off x="571472" y="428604"/>
            <a:ext cx="8158162" cy="4954591"/>
          </a:xfrm>
        </p:spPr>
        <p:txBody>
          <a:bodyPr>
            <a:noAutofit/>
          </a:bodyPr>
          <a:lstStyle/>
          <a:p>
            <a:pPr algn="ctr">
              <a:buNone/>
            </a:pPr>
            <a:r>
              <a:rPr lang="ru-RU" sz="1800" b="1" dirty="0" smtClean="0">
                <a:solidFill>
                  <a:srgbClr val="C00000"/>
                </a:solidFill>
                <a:latin typeface="Times New Roman" pitchFamily="18" charset="0"/>
                <a:cs typeface="Times New Roman" pitchFamily="18" charset="0"/>
              </a:rPr>
              <a:t>Описание игры.</a:t>
            </a:r>
          </a:p>
          <a:p>
            <a:pPr algn="ctr">
              <a:buNone/>
            </a:pPr>
            <a:r>
              <a:rPr lang="ru-RU" sz="1800" b="1" dirty="0" smtClean="0">
                <a:solidFill>
                  <a:srgbClr val="C00000"/>
                </a:solidFill>
                <a:latin typeface="Times New Roman" pitchFamily="18" charset="0"/>
                <a:cs typeface="Times New Roman" pitchFamily="18" charset="0"/>
              </a:rPr>
              <a:t>Вся группа детей  делится на подгруппы.</a:t>
            </a:r>
          </a:p>
          <a:p>
            <a:pPr>
              <a:buNone/>
            </a:pPr>
            <a:r>
              <a:rPr lang="ru-RU" sz="1800" b="1" dirty="0" smtClean="0">
                <a:solidFill>
                  <a:srgbClr val="C00000"/>
                </a:solidFill>
                <a:latin typeface="Times New Roman" pitchFamily="18" charset="0"/>
                <a:cs typeface="Times New Roman" pitchFamily="18" charset="0"/>
              </a:rPr>
              <a:t> Первый день - подгруппа детей, собираясь на прогулку, распределяют обязанности, договариваются, кто будет руководителем их группы, приняв решение  берут  планшеты с чистым листом бумаги и карандаш, обойдя территорию детского сада, рисуют план территории и обозначают деревья условными знаками, определяют, сколько деревьев на участке и  какое дерево они будут изучать первым, делают фото с помощью взрослого и определяют время года.</a:t>
            </a:r>
          </a:p>
          <a:p>
            <a:pPr>
              <a:buNone/>
            </a:pPr>
            <a:r>
              <a:rPr lang="ru-RU" sz="1800" b="1" dirty="0" smtClean="0">
                <a:solidFill>
                  <a:srgbClr val="C00000"/>
                </a:solidFill>
                <a:latin typeface="Times New Roman" pitchFamily="18" charset="0"/>
                <a:cs typeface="Times New Roman" pitchFamily="18" charset="0"/>
              </a:rPr>
              <a:t> Второй день  - дети берут  планшет и материал, и идут собирать информацию о дереве (историю возникновения, ухода за деревом), обозначают на планшете с помощью картинки из папки с материалами. </a:t>
            </a:r>
          </a:p>
          <a:p>
            <a:pPr>
              <a:buNone/>
            </a:pPr>
            <a:r>
              <a:rPr lang="ru-RU" sz="1800" b="1" dirty="0" smtClean="0">
                <a:solidFill>
                  <a:srgbClr val="C00000"/>
                </a:solidFill>
                <a:latin typeface="Times New Roman" pitchFamily="18" charset="0"/>
                <a:cs typeface="Times New Roman" pitchFamily="18" charset="0"/>
              </a:rPr>
              <a:t>Третий день - дети изучают строение дерева соответственно времени года, обозначая на планшете с помощью картинок.</a:t>
            </a:r>
          </a:p>
          <a:p>
            <a:pPr>
              <a:buNone/>
            </a:pPr>
            <a:r>
              <a:rPr lang="ru-RU" sz="1800" b="1" dirty="0" smtClean="0">
                <a:solidFill>
                  <a:srgbClr val="C00000"/>
                </a:solidFill>
                <a:latin typeface="Times New Roman" pitchFamily="18" charset="0"/>
                <a:cs typeface="Times New Roman" pitchFamily="18" charset="0"/>
              </a:rPr>
              <a:t>Четвёртый день – дети  определяют, какое дерево хвойное или лиственное, большое или маленькое, дерево или кустарник,  и исследуют, рассматривая через лупу ( кору, веточку, ствол в распиле, и </a:t>
            </a:r>
            <a:r>
              <a:rPr lang="ru-RU" sz="1800" b="1" dirty="0" err="1" smtClean="0">
                <a:solidFill>
                  <a:srgbClr val="C00000"/>
                </a:solidFill>
                <a:latin typeface="Times New Roman" pitchFamily="18" charset="0"/>
                <a:cs typeface="Times New Roman" pitchFamily="18" charset="0"/>
              </a:rPr>
              <a:t>т.д</a:t>
            </a:r>
            <a:r>
              <a:rPr lang="ru-RU" sz="1800" b="1" dirty="0" smtClean="0">
                <a:solidFill>
                  <a:srgbClr val="C00000"/>
                </a:solidFill>
                <a:latin typeface="Times New Roman" pitchFamily="18" charset="0"/>
                <a:cs typeface="Times New Roman" pitchFamily="18" charset="0"/>
              </a:rPr>
              <a:t>)</a:t>
            </a:r>
          </a:p>
          <a:p>
            <a:pPr>
              <a:buNone/>
            </a:pPr>
            <a:r>
              <a:rPr lang="ru-RU" sz="1800" b="1" dirty="0" smtClean="0">
                <a:solidFill>
                  <a:srgbClr val="C00000"/>
                </a:solidFill>
                <a:latin typeface="Times New Roman" pitchFamily="18" charset="0"/>
                <a:cs typeface="Times New Roman" pitchFamily="18" charset="0"/>
              </a:rPr>
              <a:t> Пятый день подводим итог, составляя планшеты в последовательности исследования,  и презентуем всей группе детей. Следующая неделя продолжает другая подгруппа детей изучать выбранное дерево, и также презентовать всей группе.</a:t>
            </a:r>
          </a:p>
          <a:p>
            <a:endParaRPr lang="ru-RU" sz="1800" b="1" dirty="0">
              <a:solidFill>
                <a:srgbClr val="C00000"/>
              </a:solidFill>
            </a:endParaRPr>
          </a:p>
        </p:txBody>
      </p:sp>
    </p:spTree>
    <p:extLst>
      <p:ext uri="{BB962C8B-B14F-4D97-AF65-F5344CB8AC3E}">
        <p14:creationId xmlns:p14="http://schemas.microsoft.com/office/powerpoint/2010/main" xmlns="" val="36360855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C:\Users\Вова\Desktop\140-1.jpg"/>
          <p:cNvPicPr>
            <a:picLocks noChangeAspect="1" noChangeArrowheads="1"/>
          </p:cNvPicPr>
          <p:nvPr/>
        </p:nvPicPr>
        <p:blipFill>
          <a:blip r:embed="rId2"/>
          <a:srcRect/>
          <a:stretch>
            <a:fillRect/>
          </a:stretch>
        </p:blipFill>
        <p:spPr bwMode="auto">
          <a:xfrm>
            <a:off x="500034" y="357166"/>
            <a:ext cx="8001024" cy="6000768"/>
          </a:xfrm>
          <a:prstGeom prst="rect">
            <a:avLst/>
          </a:prstGeom>
          <a:noFill/>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TotalTime>
  <Words>539</Words>
  <Application>Microsoft Office PowerPoint</Application>
  <PresentationFormat>Экран (4:3)</PresentationFormat>
  <Paragraphs>31</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 Office</vt:lpstr>
      <vt:lpstr>Паспорт дидактического пособия «Узнавай-ка» Название дидактического пособия Планшетик «Узнавай-ка» </vt:lpstr>
      <vt:lpstr>Слайд 2</vt:lpstr>
      <vt:lpstr>Слайд 3</vt:lpstr>
      <vt:lpstr>Слайд 4</vt:lpstr>
      <vt:lpstr>Слайд 5</vt:lpstr>
      <vt:lpstr>Слайд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ВПР по окружающему миру Задание 18</dc:title>
  <dc:creator>Ольга</dc:creator>
  <cp:lastModifiedBy>Admin</cp:lastModifiedBy>
  <cp:revision>76</cp:revision>
  <dcterms:created xsi:type="dcterms:W3CDTF">2015-12-05T18:14:40Z</dcterms:created>
  <dcterms:modified xsi:type="dcterms:W3CDTF">2025-03-19T01:41:38Z</dcterms:modified>
</cp:coreProperties>
</file>