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276" r:id="rId4"/>
    <p:sldId id="277" r:id="rId5"/>
    <p:sldId id="280" r:id="rId6"/>
    <p:sldId id="291" r:id="rId7"/>
    <p:sldId id="292" r:id="rId8"/>
    <p:sldId id="281" r:id="rId9"/>
    <p:sldId id="290" r:id="rId10"/>
    <p:sldId id="302" r:id="rId11"/>
    <p:sldId id="296" r:id="rId12"/>
    <p:sldId id="295" r:id="rId13"/>
    <p:sldId id="294" r:id="rId14"/>
    <p:sldId id="297" r:id="rId15"/>
    <p:sldId id="298" r:id="rId16"/>
    <p:sldId id="303" r:id="rId17"/>
    <p:sldId id="301" r:id="rId18"/>
    <p:sldId id="307" r:id="rId19"/>
    <p:sldId id="293" r:id="rId20"/>
    <p:sldId id="304" r:id="rId21"/>
    <p:sldId id="300" r:id="rId22"/>
    <p:sldId id="305" r:id="rId23"/>
    <p:sldId id="306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ф\Рабочий стол\0_eb1aa_2a3d4d5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338" y="285728"/>
            <a:ext cx="8781662" cy="61358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000372"/>
            <a:ext cx="6743720" cy="35719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3357562"/>
            <a:ext cx="6143668" cy="2714644"/>
          </a:xfrm>
        </p:spPr>
        <p:txBody>
          <a:bodyPr>
            <a:normAutofit fontScale="47500" lnSpcReduction="20000"/>
          </a:bodyPr>
          <a:lstStyle/>
          <a:p>
            <a:r>
              <a:rPr lang="ru-RU" sz="5800" dirty="0" smtClean="0">
                <a:solidFill>
                  <a:srgbClr val="FF0066"/>
                </a:solidFill>
              </a:rPr>
              <a:t>Рабочая программа воспитания</a:t>
            </a:r>
          </a:p>
          <a:p>
            <a:r>
              <a:rPr lang="ru-RU" sz="5800" dirty="0" smtClean="0">
                <a:solidFill>
                  <a:srgbClr val="FF0066"/>
                </a:solidFill>
              </a:rPr>
              <a:t>МБДОУ «</a:t>
            </a:r>
            <a:r>
              <a:rPr lang="ru-RU" sz="5800" dirty="0" err="1" smtClean="0">
                <a:solidFill>
                  <a:srgbClr val="FF0066"/>
                </a:solidFill>
              </a:rPr>
              <a:t>Красносопкинский</a:t>
            </a:r>
            <a:r>
              <a:rPr lang="ru-RU" sz="5800" dirty="0" smtClean="0">
                <a:solidFill>
                  <a:srgbClr val="FF0066"/>
                </a:solidFill>
              </a:rPr>
              <a:t> детский сад «Алёнка» </a:t>
            </a:r>
            <a:endParaRPr lang="ru-RU" sz="5800" dirty="0" smtClean="0">
              <a:solidFill>
                <a:srgbClr val="FF0066"/>
              </a:solidFill>
            </a:endParaRPr>
          </a:p>
          <a:p>
            <a:endParaRPr lang="ru-RU" dirty="0" smtClean="0">
              <a:solidFill>
                <a:srgbClr val="FF0066"/>
              </a:solidFill>
            </a:endParaRPr>
          </a:p>
          <a:p>
            <a:r>
              <a:rPr lang="ru-RU" dirty="0" smtClean="0">
                <a:solidFill>
                  <a:srgbClr val="FF0066"/>
                </a:solidFill>
              </a:rPr>
              <a:t>                                              Подготовила: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                                                                                                    воспитатель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                                                                                                  </a:t>
            </a:r>
            <a:r>
              <a:rPr lang="ru-RU" dirty="0" err="1" smtClean="0">
                <a:solidFill>
                  <a:srgbClr val="FF0066"/>
                </a:solidFill>
              </a:rPr>
              <a:t>Балахонова</a:t>
            </a:r>
            <a:r>
              <a:rPr lang="ru-RU" dirty="0" smtClean="0">
                <a:solidFill>
                  <a:srgbClr val="FF0066"/>
                </a:solidFill>
              </a:rPr>
              <a:t> М.Н</a:t>
            </a:r>
            <a:endParaRPr lang="ru-RU" dirty="0" smtClean="0">
              <a:solidFill>
                <a:srgbClr val="FF0066"/>
              </a:solidFill>
            </a:endParaRPr>
          </a:p>
          <a:p>
            <a:r>
              <a:rPr lang="ru-RU" dirty="0" smtClean="0"/>
              <a:t>лёнка»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Создание уклада ДОО на основе базовых национальных </a:t>
            </a:r>
            <a:r>
              <a:rPr lang="ru-RU" sz="2800" dirty="0" err="1" smtClean="0">
                <a:solidFill>
                  <a:srgbClr val="FF0000"/>
                </a:solidFill>
              </a:rPr>
              <a:t>ценностеи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3404"/>
          </a:xfrm>
        </p:spPr>
        <p:txBody>
          <a:bodyPr>
            <a:normAutofit/>
          </a:bodyPr>
          <a:lstStyle/>
          <a:p>
            <a:pPr indent="342900" algn="just"/>
            <a:r>
              <a:rPr lang="ru-RU" sz="2800" dirty="0" smtClean="0">
                <a:solidFill>
                  <a:srgbClr val="002060"/>
                </a:solidFill>
              </a:rPr>
              <a:t>Система отношений взрослых и детей, основанная на взаимном уважении Круг традиционных праздников и событий Режим дня, правила поведения и ритуалы Возможность разновозрастного общения и взаимодействия Воспитание ответственности через доверие и с уважение Авторитет труда и знания Свобода и ответственность </a:t>
            </a: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429287"/>
          </a:xfrm>
        </p:spPr>
        <p:txBody>
          <a:bodyPr>
            <a:normAutofit fontScale="70000" lnSpcReduction="20000"/>
          </a:bodyPr>
          <a:lstStyle/>
          <a:p>
            <a:pPr indent="342900" algn="just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Воспитывающая среда </a:t>
            </a:r>
          </a:p>
          <a:p>
            <a:pPr indent="342900" algn="just"/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indent="342900" algn="just"/>
            <a:r>
              <a:rPr lang="ru-RU" dirty="0" smtClean="0">
                <a:solidFill>
                  <a:srgbClr val="002060"/>
                </a:solidFill>
              </a:rPr>
              <a:t>это особая форма организации образовательного процесса, реализующего цели и задачи воспитания. Воспитательная среда определяется, с одной стороны, целями и задачами воспитания, с другой - культурными ценностями, образцами и практиками. Основными характеристиками воспитательной среды являются ее насыщенность и структурированность. Способ структурирования предполагает интеграцию: - «от взрослого»: предметно-пространственной развивающей образовательной среды, - «от совместности ребенка и взрослого»: событийной среды как способ жизнедеятельности и событийности детско-взрослой общности, - «от ребенка (детская инициатива, поддержанная и сопровождаемая взрослым)»: рукотворной среды, которая, с одной стороны, является результатом развития, с другой – формирует ценностно-смысловую перспективу творческого и созидающего отношения ребенка к окружающему миру.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-35721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429287"/>
          </a:xfrm>
        </p:spPr>
        <p:txBody>
          <a:bodyPr>
            <a:normAutofit fontScale="70000" lnSpcReduction="20000"/>
          </a:bodyPr>
          <a:lstStyle/>
          <a:p>
            <a:pPr indent="342900" algn="just">
              <a:buNone/>
            </a:pPr>
            <a:r>
              <a:rPr lang="ru-RU" sz="4600" dirty="0" smtClean="0">
                <a:solidFill>
                  <a:srgbClr val="FF0000"/>
                </a:solidFill>
              </a:rPr>
              <a:t>Общности</a:t>
            </a:r>
          </a:p>
          <a:p>
            <a:pPr indent="342900" algn="just"/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indent="342900" algn="just"/>
            <a:r>
              <a:rPr lang="ru-RU" dirty="0" smtClean="0">
                <a:solidFill>
                  <a:srgbClr val="002060"/>
                </a:solidFill>
              </a:rPr>
              <a:t>Общность – это пространство между людьми, наполненное и удерживающее смыслы воспитания. Если в общности есть ценность доверия, дружбы, ответственности и заботы, если ее удерживает взрослый в общении с ребенком, то и ребенок ее воспринимает как естественную, пропитывается этими смыслами. Если в профессиональной общности есть ценность детства, каждого ребенка как личности, то травмирующие ребенка отношения уже не возможны в этом укладе, в этой среде и в той деятельности, которую данная профессиональная общность реализует. Если ценность принятия и уважения есть в профессиональной общности, то она транслируется и детям, обеспечивая, например, инклюзию. Воспитывающий потенциал общности реализуется через ее способность удерживать ценностно-смысловые и целевые основания, формировать и развивать связи и отношения ребенка к другим, миру, самому себе.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-214338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429287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Деятельности</a:t>
            </a:r>
          </a:p>
          <a:p>
            <a:pPr indent="342900" algn="just"/>
            <a:endParaRPr lang="ru-RU" sz="2800" dirty="0" smtClean="0">
              <a:solidFill>
                <a:srgbClr val="002060"/>
              </a:solidFill>
            </a:endParaRPr>
          </a:p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Все возможные виды деятельности являются воспитательными, то есть их смысл не столько в обретении неких знаний о предметах деятельности и способах манипулирования с ними, сколько в том, что они являются уникальными опытами жизни ребенка, предельно авторскими и адресными.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115328" cy="114300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Деятельностный</a:t>
            </a:r>
            <a:r>
              <a:rPr lang="ru-RU" sz="2800" dirty="0" smtClean="0">
                <a:solidFill>
                  <a:srgbClr val="FF0000"/>
                </a:solidFill>
              </a:rPr>
              <a:t> характер воспитания в ДОО есть настоятельная потребность этого возрастного периода.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500462"/>
          </a:xfrm>
        </p:spPr>
        <p:txBody>
          <a:bodyPr>
            <a:normAutofit fontScale="92500" lnSpcReduction="10000"/>
          </a:bodyPr>
          <a:lstStyle/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• Дошкольник – познает мир, развивается и воспитывается только в деятельности. </a:t>
            </a:r>
          </a:p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• Это может быть рисование или игра, наблюдение или конструирование, партнерская деятельность взрослого с детьми или свободная самостоятельная деятельность самих детей, вместе или в уединении, воспитывающий потенциал деятельности в ее содержании и постепенно становящейся, образующейся позиции ребенка.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-428652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События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3404"/>
          </a:xfrm>
        </p:spPr>
        <p:txBody>
          <a:bodyPr>
            <a:normAutofit/>
          </a:bodyPr>
          <a:lstStyle/>
          <a:p>
            <a:pPr indent="342900" algn="just"/>
            <a:r>
              <a:rPr lang="ru-RU" sz="2800" dirty="0" smtClean="0">
                <a:solidFill>
                  <a:srgbClr val="002060"/>
                </a:solidFill>
              </a:rPr>
              <a:t>Воспитательный потенциал события живет в ритмах ежедневной жизни, в круге привычных праздников и способах их празднования, в тех мероприятиях, которыми насыщена жизнь ребенка в детском саду</a:t>
            </a: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Воспитание основные инструменты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3404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• Уклад – удерживает ценностно-смысловые ориентации </a:t>
            </a:r>
          </a:p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• Среда – раскрывает ценностно-смысловые ориентации </a:t>
            </a:r>
          </a:p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• В общности – реализуются ценностно-смысловые ориентации в отношениях и в деятельности</a:t>
            </a: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СТРУКТУРА ПРОГРАММЫ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3404"/>
          </a:xfrm>
        </p:spPr>
        <p:txBody>
          <a:bodyPr>
            <a:normAutofit/>
          </a:bodyPr>
          <a:lstStyle/>
          <a:p>
            <a:pPr indent="342900" algn="just"/>
            <a:r>
              <a:rPr lang="ru-RU" sz="2800" dirty="0" smtClean="0">
                <a:solidFill>
                  <a:srgbClr val="002060"/>
                </a:solidFill>
              </a:rPr>
              <a:t>•1. ЦЕЛЕВОЙ РАЗДЕЛ </a:t>
            </a:r>
          </a:p>
          <a:p>
            <a:pPr indent="342900" algn="just"/>
            <a:r>
              <a:rPr lang="ru-RU" sz="2800" dirty="0" smtClean="0">
                <a:solidFill>
                  <a:srgbClr val="002060"/>
                </a:solidFill>
              </a:rPr>
              <a:t>•2. СОДЕРЖАТЕЛЬНЫЙ РАЗДЕЛ </a:t>
            </a:r>
          </a:p>
          <a:p>
            <a:pPr indent="342900" algn="just"/>
            <a:r>
              <a:rPr lang="ru-RU" sz="2800" dirty="0" smtClean="0">
                <a:solidFill>
                  <a:srgbClr val="002060"/>
                </a:solidFill>
              </a:rPr>
              <a:t>•3. ОРГАНИЗАЦИОННЫЙ РАЗДЕЛ</a:t>
            </a: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Общности (Сообщества)ДОО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3404"/>
          </a:xfrm>
        </p:spPr>
        <p:txBody>
          <a:bodyPr>
            <a:normAutofit/>
          </a:bodyPr>
          <a:lstStyle/>
          <a:p>
            <a:pPr indent="342900" algn="just"/>
            <a:r>
              <a:rPr lang="ru-RU" sz="2800" dirty="0" err="1" smtClean="0">
                <a:solidFill>
                  <a:srgbClr val="002060"/>
                </a:solidFill>
              </a:rPr>
              <a:t>Профиссиональная</a:t>
            </a:r>
            <a:endParaRPr lang="ru-RU" sz="2800" dirty="0" smtClean="0">
              <a:solidFill>
                <a:srgbClr val="002060"/>
              </a:solidFill>
            </a:endParaRPr>
          </a:p>
          <a:p>
            <a:pPr indent="342900"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</a:rPr>
              <a:t>пед.совет,методический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совет,творческая</a:t>
            </a:r>
            <a:r>
              <a:rPr lang="ru-RU" sz="1600" dirty="0" smtClean="0">
                <a:solidFill>
                  <a:srgbClr val="002060"/>
                </a:solidFill>
              </a:rPr>
              <a:t> группа, ППК)</a:t>
            </a:r>
          </a:p>
          <a:p>
            <a:pPr indent="342900" algn="just"/>
            <a:r>
              <a:rPr lang="ru-RU" sz="2800" dirty="0" smtClean="0">
                <a:solidFill>
                  <a:srgbClr val="002060"/>
                </a:solidFill>
              </a:rPr>
              <a:t>Профессионально – родительская </a:t>
            </a:r>
          </a:p>
          <a:p>
            <a:pPr indent="34290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(совет профилактики, попечительский совет)</a:t>
            </a:r>
          </a:p>
          <a:p>
            <a:pPr indent="342900" algn="just"/>
            <a:r>
              <a:rPr lang="ru-RU" sz="2800" dirty="0" err="1" smtClean="0">
                <a:solidFill>
                  <a:srgbClr val="002060"/>
                </a:solidFill>
              </a:rPr>
              <a:t>Детско</a:t>
            </a:r>
            <a:r>
              <a:rPr lang="ru-RU" sz="2800" dirty="0" smtClean="0">
                <a:solidFill>
                  <a:srgbClr val="002060"/>
                </a:solidFill>
              </a:rPr>
              <a:t> – взрослая </a:t>
            </a:r>
          </a:p>
          <a:p>
            <a:pPr indent="342900"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(команда </a:t>
            </a:r>
            <a:r>
              <a:rPr lang="ru-RU" sz="1600" dirty="0" err="1" smtClean="0">
                <a:solidFill>
                  <a:srgbClr val="002060"/>
                </a:solidFill>
              </a:rPr>
              <a:t>юнных</a:t>
            </a:r>
            <a:r>
              <a:rPr lang="ru-RU" sz="1600" dirty="0" smtClean="0">
                <a:solidFill>
                  <a:srgbClr val="002060"/>
                </a:solidFill>
              </a:rPr>
              <a:t> помощников добровольческое движение)</a:t>
            </a:r>
          </a:p>
          <a:p>
            <a:pPr indent="342900" algn="just"/>
            <a:r>
              <a:rPr lang="ru-RU" sz="2800" dirty="0" smtClean="0">
                <a:solidFill>
                  <a:srgbClr val="002060"/>
                </a:solidFill>
              </a:rPr>
              <a:t>Детская </a:t>
            </a:r>
          </a:p>
          <a:p>
            <a:pPr indent="342900"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</a:rPr>
              <a:t>свестники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</a:p>
          <a:p>
            <a:pPr indent="342900" algn="just"/>
            <a:r>
              <a:rPr lang="ru-RU" sz="2800" dirty="0" smtClean="0">
                <a:solidFill>
                  <a:srgbClr val="002060"/>
                </a:solidFill>
              </a:rPr>
              <a:t>Культура поведения педагогов</a:t>
            </a: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Культура поведения взрослых в детском саду направлена на создание воспитывающей среды как условия решения возрастных задач воспитания. Общая психологическая атмосфера, эмоциональный настрой группы, спокойная обстановка, отсутствие спешки, разумная сбалансированность планов – это необходимые условия нормальной жизни и развития детей.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Культура поведения педагогов в общностях как значимая составляющая уклада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00594"/>
          </a:xfrm>
        </p:spPr>
        <p:txBody>
          <a:bodyPr>
            <a:normAutofit/>
          </a:bodyPr>
          <a:lstStyle/>
          <a:p>
            <a:pPr indent="342900" algn="just"/>
            <a:r>
              <a:rPr lang="ru-RU" sz="2800" dirty="0" smtClean="0">
                <a:solidFill>
                  <a:srgbClr val="002060"/>
                </a:solidFill>
              </a:rPr>
              <a:t>Культура поведения взрослых в детском саду направлена на создание воспитывающей среды как условия решения возрастных задач воспитания. Общая психологическая атмосфера, эмоциональный настрой группы, спокойная обстановка, отсутствие спешки, разумная сбалансированность планов – это необходимые условия нормальной жизни и развития детей.</a:t>
            </a:r>
          </a:p>
          <a:p>
            <a:pPr indent="342900" algn="just"/>
            <a:endParaRPr lang="ru-RU" dirty="0" smtClean="0">
              <a:solidFill>
                <a:srgbClr val="002060"/>
              </a:solidFill>
            </a:endParaRPr>
          </a:p>
          <a:p>
            <a:pPr indent="342900" algn="just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ф\Рабочий стол\veselyie-rebyata-shablon-prevyu-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358246" cy="635182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5984" y="1000108"/>
            <a:ext cx="6400816" cy="512605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Рабочая программа воспитания муниципального бюджетного дошкольного образовательного учреждения «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Красносопкинский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детский сад «Аленка»  (далее – Программа воспитания), разработана на основе требований Федерального закона от 31.07.2020 № 304-ФЗ «О внесении изменений в Федеральный закон «Об образовании в Российской Федерации» по вопросам воспитания обучающихся», с учетом Плана мероприятий по реализации в 2021- 2025 годах Стратегии развития воспитания в Российской Федерации на период  до 2025 года.</a:t>
            </a:r>
          </a:p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Культура поведения взрослых в детском саду направлена на создание воспитывающей среды как условия решения возрастных задач воспитания. Общая психологическая атмосфера, эмоциональный настрой группы, спокойная обстановка, отсутствие спешки, разумная сбалансированность планов – это необходимые условия нормальной жизни и развития детей.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972452" cy="84615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Педагог должен соблюдать кодекс нормы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профессиональной этики и поведения: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00594"/>
          </a:xfrm>
        </p:spPr>
        <p:txBody>
          <a:bodyPr>
            <a:noAutofit/>
          </a:bodyPr>
          <a:lstStyle/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педагог всегда выходит навстречу родителям и приветствует родителей и детей первым;</a:t>
            </a:r>
          </a:p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улыбка всегда обязательная часть приветствия;</a:t>
            </a:r>
          </a:p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педагог описывает события и ситуации, но не даёт им оценки;</a:t>
            </a:r>
          </a:p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педагог не обвиняет родителей и не возлагает на них ответственность за поведение детей в детском саду;</a:t>
            </a:r>
          </a:p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тон общения ровный и дружелюбный, исключается повышение голоса;</a:t>
            </a:r>
          </a:p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уважительное отношение к личности воспитанника;</a:t>
            </a:r>
          </a:p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умение заинтересованно слушать собеседника и сопереживать ему;</a:t>
            </a:r>
          </a:p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умение видеть и слышать воспитанника, сопереживать ему;</a:t>
            </a:r>
          </a:p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уравновешенность и самообладание, выдержка в отношениях с детьми;</a:t>
            </a:r>
          </a:p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умение быстро и правильно оценивать сложившуюся обстановку и в то же время не торопиться с выводами о поведении и способностях воспитанников;</a:t>
            </a:r>
          </a:p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умение сочетать мягкий эмоциональный и деловой тон в отношениях с детьми;</a:t>
            </a:r>
          </a:p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умение сочетать требовательность с чутким отношением к воспитанникам;</a:t>
            </a:r>
          </a:p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знание возрастных и индивидуальных особенностей воспитанников;</a:t>
            </a:r>
          </a:p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соответствие внешнего вида статусу воспитателя детского сада.</a:t>
            </a:r>
          </a:p>
          <a:p>
            <a:pPr indent="342900" algn="just"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indent="342900" algn="just"/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1468">
            <a:off x="6387573" y="-258278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ЦЕЛЬ ВОСПИТАНИЯ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214842"/>
          </a:xfrm>
        </p:spPr>
        <p:txBody>
          <a:bodyPr>
            <a:normAutofit fontScale="77500" lnSpcReduction="20000"/>
          </a:bodyPr>
          <a:lstStyle/>
          <a:p>
            <a:pPr indent="342900" algn="just"/>
            <a:r>
              <a:rPr lang="ru-RU" sz="2800" dirty="0" smtClean="0">
                <a:solidFill>
                  <a:srgbClr val="002060"/>
                </a:solidFill>
              </a:rPr>
              <a:t>Общая цель воспитания в ДОО – личностное развитие дошкольников и создание условий для их позитивной социализации на основе базовых ценностей российского общества через: </a:t>
            </a:r>
          </a:p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• формирование ценностного отношения к окружающему миру, другим людям, себе; </a:t>
            </a:r>
          </a:p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• овладение первичными представлениями о базовых ценностях, а также выработанных обществом нормах и правилах поведения; </a:t>
            </a:r>
          </a:p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• приобретение первичного опыта деятельности и поведения в соответствии с базовыми национальными ценностями, нормами и правилами, принятыми в обществе. </a:t>
            </a:r>
          </a:p>
          <a:p>
            <a:pPr indent="342900" algn="jus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-Задачи </a:t>
            </a:r>
            <a:r>
              <a:rPr lang="ru-RU" sz="2800" dirty="0" smtClean="0">
                <a:solidFill>
                  <a:srgbClr val="002060"/>
                </a:solidFill>
              </a:rPr>
              <a:t>воспитания формируются для каждого возрастного периода. </a:t>
            </a:r>
          </a:p>
          <a:p>
            <a:pPr indent="342900"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9242">
            <a:off x="6366376" y="-146122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428604"/>
            <a:ext cx="8358246" cy="60007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Культура поведения взрослых в детском саду направлена на создание воспитывающей среды как условия решения возрастных задач воспитания. Общая психологическая атмосфера, эмоциональный настрой группы, спокойная обстановка, отсутствие спешки, разумная сбалансированность планов – это необходимые условия нормальной жизни и развития детей.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972452" cy="1428760"/>
          </a:xfrm>
        </p:spPr>
        <p:txBody>
          <a:bodyPr>
            <a:noAutofit/>
          </a:bodyPr>
          <a:lstStyle/>
          <a:p>
            <a:pPr lvl="0" algn="l"/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цели и задач данной Программы осуществляется в рамках нескольких направлений воспитательной работы ДОУ, формирование которых в совокупности обеспечит полноценное и гармоничное развитие личности детей от 2 до 7 лет: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00594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Tx/>
              <a:buAutoNum type="arabicPeriod"/>
              <a:tabLst>
                <a:tab pos="1449388" algn="l"/>
              </a:tabLst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1449388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Шесть направлений воспитания: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Tx/>
              <a:buAutoNum type="arabicPeriod"/>
              <a:tabLst>
                <a:tab pos="1449388" algn="l"/>
              </a:tabLst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Tx/>
              <a:buAutoNum type="arabicPeriod"/>
              <a:tabLst>
                <a:tab pos="1449388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Патриотическое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Tx/>
              <a:buAutoNum type="arabicPeriod"/>
              <a:tabLst>
                <a:tab pos="1449388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Социальное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Tx/>
              <a:buAutoNum type="arabicPeriod"/>
              <a:tabLst>
                <a:tab pos="1449388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Познавательное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449388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4.Физическое и оздоровительное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1449388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5.Трудовое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1449388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6.Этико-эстетическое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42900" algn="just"/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29668">
            <a:off x="5990312" y="4388075"/>
            <a:ext cx="2657475" cy="165735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2071678"/>
            <a:ext cx="7929618" cy="300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9312" tIns="774456" rIns="253920" bIns="7363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endParaRPr lang="ru-RU" sz="12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endParaRPr lang="ru-RU" sz="12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endParaRPr lang="ru-RU" sz="12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9388" algn="l"/>
              </a:tabLst>
            </a:pPr>
            <a:endParaRPr lang="ru-RU" sz="12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Культура поведения взрослых в детском саду направлена на создание воспитывающей среды как условия решения возрастных задач воспитания. Общая психологическая атмосфера, эмоциональный настрой группы, спокойная обстановка, отсутствие спешки, разумная сбалансированность планов – это необходимые условия нормальной жизни и развития детей.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1" y="857232"/>
            <a:ext cx="3071835" cy="357190"/>
          </a:xfrm>
        </p:spPr>
        <p:txBody>
          <a:bodyPr>
            <a:normAutofit fontScale="90000"/>
          </a:bodyPr>
          <a:lstStyle/>
          <a:p>
            <a:pPr algn="l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2714644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Календарный план воспитательной работы МБДОУ «</a:t>
            </a:r>
            <a:r>
              <a:rPr lang="ru-RU" sz="2800" dirty="0" err="1" smtClean="0">
                <a:solidFill>
                  <a:srgbClr val="002060"/>
                </a:solidFill>
              </a:rPr>
              <a:t>Красносопкинский</a:t>
            </a:r>
            <a:r>
              <a:rPr lang="ru-RU" sz="2800" dirty="0" smtClean="0">
                <a:solidFill>
                  <a:srgbClr val="002060"/>
                </a:solidFill>
              </a:rPr>
              <a:t> детский сад «Алёнка»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23184">
            <a:off x="2565882" y="2548327"/>
            <a:ext cx="5413236" cy="327431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ф\Рабочий стол\dles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43867" cy="57428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71451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Актуальность разработки программы воспитания в дошкольных образовательных организациях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9"/>
            <a:ext cx="8229600" cy="32861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 актуальность нормативная – требования закона об образовании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 актуальность содержательная – потребность в обновлении подхода к дошкольному образованию в целом.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Определение воспитания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32147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Воспитание – есть целенаправленный и творческий процесс управления становлением и развитием личности ребенка в пространстве образования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Программа воспитания – есть инструмент управления становлением и развитием личности ребенка в пространстве образования.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428604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Проблема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3786214"/>
          </a:xfrm>
        </p:spPr>
        <p:txBody>
          <a:bodyPr>
            <a:normAutofit fontScale="92500" lnSpcReduction="10000"/>
          </a:bodyPr>
          <a:lstStyle/>
          <a:p>
            <a:pPr indent="34290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• Разрыв между теорией и практикой воспитания дошкольников 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• Разрыв между пониманием идеальной цели и вариативностью методов ее достижения 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• Разрыв между глубиной задач воспитания дошкольников и мероприятийной практикой их реализации</a:t>
            </a: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429287"/>
          </a:xfrm>
        </p:spPr>
        <p:txBody>
          <a:bodyPr>
            <a:normAutofit/>
          </a:bodyPr>
          <a:lstStyle/>
          <a:p>
            <a:pPr indent="34290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Вариативная структура </a:t>
            </a:r>
            <a:r>
              <a:rPr lang="ru-RU" dirty="0" err="1" smtClean="0">
                <a:solidFill>
                  <a:srgbClr val="FF0000"/>
                </a:solidFill>
              </a:rPr>
              <a:t>примернои</a:t>
            </a:r>
            <a:r>
              <a:rPr lang="ru-RU" dirty="0" smtClean="0">
                <a:solidFill>
                  <a:srgbClr val="FF0000"/>
                </a:solidFill>
              </a:rPr>
              <a:t>̆ программы воспитания</a:t>
            </a:r>
          </a:p>
          <a:p>
            <a:pPr indent="342900" algn="just"/>
            <a:r>
              <a:rPr lang="ru-RU" dirty="0" smtClean="0">
                <a:solidFill>
                  <a:srgbClr val="002060"/>
                </a:solidFill>
              </a:rPr>
              <a:t> Условия </a:t>
            </a:r>
          </a:p>
          <a:p>
            <a:pPr indent="342900" algn="just"/>
            <a:r>
              <a:rPr lang="ru-RU" dirty="0" smtClean="0">
                <a:solidFill>
                  <a:srgbClr val="002060"/>
                </a:solidFill>
              </a:rPr>
              <a:t>Уклад </a:t>
            </a:r>
          </a:p>
          <a:p>
            <a:pPr indent="342900" algn="just"/>
            <a:r>
              <a:rPr lang="ru-RU" dirty="0" smtClean="0">
                <a:solidFill>
                  <a:srgbClr val="002060"/>
                </a:solidFill>
              </a:rPr>
              <a:t> Воспитывающая среда</a:t>
            </a:r>
          </a:p>
          <a:p>
            <a:pPr indent="342900" algn="just"/>
            <a:r>
              <a:rPr lang="ru-RU" dirty="0" smtClean="0">
                <a:solidFill>
                  <a:srgbClr val="002060"/>
                </a:solidFill>
              </a:rPr>
              <a:t>  Общность</a:t>
            </a:r>
          </a:p>
          <a:p>
            <a:pPr indent="342900" algn="just"/>
            <a:r>
              <a:rPr lang="ru-RU" dirty="0" smtClean="0">
                <a:solidFill>
                  <a:srgbClr val="002060"/>
                </a:solidFill>
              </a:rPr>
              <a:t>  Деятельность</a:t>
            </a:r>
          </a:p>
          <a:p>
            <a:pPr indent="342900" algn="just"/>
            <a:r>
              <a:rPr lang="ru-RU" dirty="0" smtClean="0">
                <a:solidFill>
                  <a:srgbClr val="002060"/>
                </a:solidFill>
              </a:rPr>
              <a:t>  Событие</a:t>
            </a:r>
          </a:p>
          <a:p>
            <a:pPr indent="342900" algn="just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Главные линии развития ребенка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3571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190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Ребенок в общностях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Детско-взрослые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Детско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-родительские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Детская общность (общество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сверстников)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906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Ребенок в деятельностях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Свободная инициативность ребенка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Культурные практики ребенка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Предметно -целевая 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деятельность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906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Ребенок в событиях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Праздники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Общие дела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Ритмы жизни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357166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35732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Взаимосвязь категорий между собой можно обозначить как принцип «матрешки», когда первая форма определяет вторую, вторая третью и т.д., что позволяет раскрыть сущностные характеристики организации воспитания в ДОО.</a:t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428868"/>
            <a:ext cx="7901014" cy="3571900"/>
          </a:xfrm>
        </p:spPr>
        <p:txBody>
          <a:bodyPr>
            <a:normAutofit fontScale="85000" lnSpcReduction="20000"/>
          </a:bodyPr>
          <a:lstStyle/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• Ключевые категории, каждая из которых удерживает целостность содержания и имеет свое наполнение для решения задач возрастного развития и становления личности ребенка.</a:t>
            </a:r>
          </a:p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• Категории в основе программы: </a:t>
            </a:r>
          </a:p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• 1. Уклад </a:t>
            </a:r>
          </a:p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• 2. Воспитывающая среда</a:t>
            </a:r>
          </a:p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• 3. Общность </a:t>
            </a:r>
          </a:p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• 4. Деятельность </a:t>
            </a:r>
          </a:p>
          <a:p>
            <a:pPr indent="34290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• 5. Событие</a:t>
            </a:r>
          </a:p>
          <a:p>
            <a:pPr indent="342900" algn="just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429132"/>
            <a:ext cx="2657475" cy="1657350"/>
          </a:xfrm>
          <a:prstGeom prst="rect">
            <a:avLst/>
          </a:prstGeom>
          <a:noFill/>
        </p:spPr>
      </p:pic>
      <p:pic>
        <p:nvPicPr>
          <p:cNvPr id="1026" name="Picture 2" descr="C:\Users\Admin\Desktop\комп-ект-ми-ых-русских-куко-matryoshka-36448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56985"/>
            <a:ext cx="2357454" cy="8812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8358246" cy="59293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429287"/>
          </a:xfrm>
        </p:spPr>
        <p:txBody>
          <a:bodyPr>
            <a:normAutofit fontScale="70000" lnSpcReduction="20000"/>
          </a:bodyPr>
          <a:lstStyle/>
          <a:p>
            <a:pPr indent="342900" algn="just"/>
            <a:r>
              <a:rPr lang="ru-RU" sz="3600" dirty="0" smtClean="0">
                <a:solidFill>
                  <a:srgbClr val="FF0000"/>
                </a:solidFill>
              </a:rPr>
              <a:t>Уклад</a:t>
            </a:r>
          </a:p>
          <a:p>
            <a:pPr indent="342900" algn="just"/>
            <a:r>
              <a:rPr lang="ru-RU" dirty="0" smtClean="0"/>
              <a:t>«Уклад – это обустройство человеческой реальности, жизненного пространство человека, человеческих общностей. </a:t>
            </a:r>
            <a:r>
              <a:rPr lang="ru-RU" dirty="0" smtClean="0">
                <a:solidFill>
                  <a:srgbClr val="002060"/>
                </a:solidFill>
              </a:rPr>
              <a:t>Это мир человека, а не реестр его функций». Уклад основан на человеческой культуре, традициях, преданиях. Внутри такого вполне консервативного пространства и рождается команда, коллектив, товарищество, братство, сообщество, общность. Уклад детского сада задает основные правила жизни и отношений в детском саду, базовые и свои особенные главные ценности, способы взаимодействия в различных общностях – профессиональной, профессионально-родительской, детско-взрослой, сверстнической, им определяется среда, не только пространственная, но и образовательная, воспитывающая. В укладе, например, определяется отношение к инклюзии как идеальной норме. Именно уклад и ребенок задают конфигурацию воспитательной среды, характер деятельностей и общности.</a:t>
            </a:r>
          </a:p>
          <a:p>
            <a:pPr indent="342900" algn="just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ф\Рабочий стол\Копия 18850060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14884"/>
            <a:ext cx="2657475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FFFF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1532</Words>
  <PresentationFormat>Экран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</vt:lpstr>
      <vt:lpstr>Слайд 2</vt:lpstr>
      <vt:lpstr>Актуальность разработки программы воспитания в дошкольных образовательных организациях</vt:lpstr>
      <vt:lpstr>Определение воспитания</vt:lpstr>
      <vt:lpstr>Проблема</vt:lpstr>
      <vt:lpstr>Слайд 6</vt:lpstr>
      <vt:lpstr>Главные линии развития ребенка </vt:lpstr>
      <vt:lpstr>Взаимосвязь категорий между собой можно обозначить как принцип «матрешки», когда первая форма определяет вторую, вторая третью и т.д., что позволяет раскрыть сущностные характеристики организации воспитания в ДОО. </vt:lpstr>
      <vt:lpstr>Слайд 9</vt:lpstr>
      <vt:lpstr>Создание уклада ДОО на основе базовых национальных ценностеи</vt:lpstr>
      <vt:lpstr>Слайд 11</vt:lpstr>
      <vt:lpstr>Слайд 12</vt:lpstr>
      <vt:lpstr>Слайд 13</vt:lpstr>
      <vt:lpstr>Деятельностный характер воспитания в ДОО есть настоятельная потребность этого возрастного периода. </vt:lpstr>
      <vt:lpstr>События</vt:lpstr>
      <vt:lpstr>Воспитание основные инструменты</vt:lpstr>
      <vt:lpstr>СТРУКТУРА ПРОГРАММЫ</vt:lpstr>
      <vt:lpstr>Общности (Сообщества)ДОО</vt:lpstr>
      <vt:lpstr>Культура поведения педагогов в общностях как значимая составляющая уклада</vt:lpstr>
      <vt:lpstr>Педагог должен соблюдать кодекс нормы  профессиональной этики и поведения:</vt:lpstr>
      <vt:lpstr>ЦЕЛЬ ВОСПИТАНИЯ</vt:lpstr>
      <vt:lpstr>Реализация цели и задач данной Программы осуществляется в рамках нескольких направлений воспитательной работы ДОУ, формирование которых в совокупности обеспечит полноценное и гармоничное развитие личности детей от 2 до 7 лет: 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Позитивная социализация детей старшего дошкольного возраста в проектной деятельности </dc:title>
  <cp:lastModifiedBy>Admin</cp:lastModifiedBy>
  <cp:revision>40</cp:revision>
  <dcterms:modified xsi:type="dcterms:W3CDTF">2025-02-07T03:34:47Z</dcterms:modified>
</cp:coreProperties>
</file>