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7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304" r:id="rId13"/>
    <p:sldId id="305" r:id="rId14"/>
    <p:sldId id="303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8" r:id="rId26"/>
    <p:sldId id="317" r:id="rId27"/>
    <p:sldId id="316" r:id="rId28"/>
    <p:sldId id="319" r:id="rId29"/>
    <p:sldId id="320" r:id="rId30"/>
    <p:sldId id="321" r:id="rId31"/>
    <p:sldId id="323" r:id="rId32"/>
    <p:sldId id="322" r:id="rId33"/>
    <p:sldId id="324" r:id="rId34"/>
    <p:sldId id="32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F4E03-10CA-4B26-B2B6-A1C506D2FDBC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2A130-0043-423F-968F-72F628FB6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174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D61F2-9F13-48D6-94DA-0E4F2EEBE6A7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23F4-33E4-4A83-9C4A-8938D1880581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E9D9-B964-4BE1-AA0C-48342767D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23F4-33E4-4A83-9C4A-8938D1880581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E9D9-B964-4BE1-AA0C-48342767D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23F4-33E4-4A83-9C4A-8938D1880581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E9D9-B964-4BE1-AA0C-48342767D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23F4-33E4-4A83-9C4A-8938D1880581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E9D9-B964-4BE1-AA0C-48342767D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23F4-33E4-4A83-9C4A-8938D1880581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E9D9-B964-4BE1-AA0C-48342767D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23F4-33E4-4A83-9C4A-8938D1880581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E9D9-B964-4BE1-AA0C-48342767D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23F4-33E4-4A83-9C4A-8938D1880581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E9D9-B964-4BE1-AA0C-48342767D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23F4-33E4-4A83-9C4A-8938D1880581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E9D9-B964-4BE1-AA0C-48342767D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23F4-33E4-4A83-9C4A-8938D1880581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E9D9-B964-4BE1-AA0C-48342767D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23F4-33E4-4A83-9C4A-8938D1880581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E9D9-B964-4BE1-AA0C-48342767D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23F4-33E4-4A83-9C4A-8938D1880581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1E9D9-B964-4BE1-AA0C-48342767D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F23F4-33E4-4A83-9C4A-8938D1880581}" type="datetimeFigureOut">
              <a:rPr lang="ru-RU" smtClean="0"/>
              <a:pPr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1E9D9-B964-4BE1-AA0C-48342767D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 fontScale="25000" lnSpcReduction="20000"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0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4000" b="1" dirty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40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40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5000" b="1" dirty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86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Долгосрочный </a:t>
            </a:r>
            <a:r>
              <a:rPr lang="ru-RU" sz="86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проект по нравственно- патриотическому </a:t>
            </a: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8600" b="1" dirty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86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ru-RU" sz="86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86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воспитанию для детей старшего дошкольного возраста</a:t>
            </a:r>
          </a:p>
          <a:p>
            <a:pPr marL="0" lvl="0" indent="0"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86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86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lang="ru-RU" sz="86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«Воспитываем патриотов»</a:t>
            </a:r>
            <a:endParaRPr lang="ru-RU" sz="8600" dirty="0"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8600" b="1" dirty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8600" dirty="0"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5000" b="1" dirty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  <a:endParaRPr lang="ru-RU" sz="5000" b="1" dirty="0" smtClean="0">
              <a:solidFill>
                <a:srgbClr val="181818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5000" b="1" dirty="0">
              <a:solidFill>
                <a:srgbClr val="181818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5000" b="1" dirty="0" smtClean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</a:t>
            </a:r>
            <a:endParaRPr lang="ru-RU" sz="5000" b="1" dirty="0">
              <a:solidFill>
                <a:srgbClr val="181818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7200" b="1" dirty="0" smtClean="0">
              <a:solidFill>
                <a:srgbClr val="181818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7200" b="1" dirty="0">
              <a:solidFill>
                <a:srgbClr val="181818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7200" b="1" dirty="0" smtClean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7200" b="1" dirty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Разработали:</a:t>
            </a:r>
            <a:endParaRPr lang="ru-RU" sz="7200" dirty="0">
              <a:latin typeface="Arial" pitchFamily="34" charset="0"/>
              <a:cs typeface="Arial" pitchFamily="34" charset="0"/>
            </a:endParaRPr>
          </a:p>
          <a:p>
            <a:pPr marL="0" lvl="0" indent="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7200" b="1" dirty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воспитатели первой</a:t>
            </a:r>
            <a:endParaRPr lang="ru-RU" sz="7200" dirty="0">
              <a:latin typeface="Arial" pitchFamily="34" charset="0"/>
              <a:cs typeface="Arial" pitchFamily="34" charset="0"/>
            </a:endParaRPr>
          </a:p>
          <a:p>
            <a:pPr marL="0" lvl="0" indent="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7200" b="1" dirty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квалификационной категории</a:t>
            </a:r>
            <a:endParaRPr lang="ru-RU" sz="7200" dirty="0">
              <a:latin typeface="Arial" pitchFamily="34" charset="0"/>
              <a:cs typeface="Arial" pitchFamily="34" charset="0"/>
            </a:endParaRPr>
          </a:p>
          <a:p>
            <a:pPr marL="0" lvl="0" indent="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7200" b="1" dirty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</a:t>
            </a:r>
            <a:r>
              <a:rPr lang="ru-RU" sz="7200" b="1" dirty="0" err="1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Цеперинда</a:t>
            </a:r>
            <a:r>
              <a:rPr lang="ru-RU" sz="7200" b="1" dirty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Т .А.</a:t>
            </a:r>
            <a:endParaRPr lang="ru-RU" sz="7200" dirty="0">
              <a:latin typeface="Arial" pitchFamily="34" charset="0"/>
              <a:cs typeface="Arial" pitchFamily="34" charset="0"/>
            </a:endParaRPr>
          </a:p>
          <a:p>
            <a:pPr marL="0" lvl="0" indent="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7200" b="1" dirty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</a:t>
            </a:r>
            <a:r>
              <a:rPr lang="ru-RU" sz="7200" b="1" dirty="0" err="1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Балахонова</a:t>
            </a:r>
            <a:r>
              <a:rPr lang="ru-RU" sz="7200" b="1" dirty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М.Н.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7200" b="1" dirty="0">
              <a:solidFill>
                <a:srgbClr val="181818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4300" b="1" dirty="0">
              <a:solidFill>
                <a:srgbClr val="181818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4300" b="1" dirty="0">
              <a:solidFill>
                <a:srgbClr val="181818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4300" b="1" dirty="0">
              <a:solidFill>
                <a:srgbClr val="181818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4300" b="1" dirty="0">
              <a:solidFill>
                <a:srgbClr val="181818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300" dirty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4300" dirty="0">
              <a:latin typeface="Arial" pitchFamily="34" charset="0"/>
              <a:cs typeface="Arial" pitchFamily="34" charset="0"/>
            </a:endParaRPr>
          </a:p>
          <a:p>
            <a:pPr marL="0" lvl="0" indent="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300" dirty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43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300" dirty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43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300" dirty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4300" dirty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300" dirty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7200" dirty="0">
              <a:latin typeface="Arial" pitchFamily="34" charset="0"/>
              <a:cs typeface="Arial" pitchFamily="34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7200" b="1" dirty="0" smtClean="0">
              <a:solidFill>
                <a:srgbClr val="181818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7200" b="1" dirty="0" smtClean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п.  </a:t>
            </a:r>
            <a:r>
              <a:rPr lang="ru-RU" sz="7200" b="1" dirty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Красная Сопка 2022-2023г.г</a:t>
            </a:r>
            <a:r>
              <a:rPr lang="ru-RU" sz="4300" b="1" dirty="0">
                <a:solidFill>
                  <a:srgbClr val="181818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43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1"/>
            <a:ext cx="9036496" cy="689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Январь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 Богатыри славной Руси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1.Рассматривание картины « Богатыри» В. Васнецова. Составление рассказа по картине.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 Посещение библиотеки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Слушание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записи былин об Илье Муромце, Микуле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Селяновиче</a:t>
            </a: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.,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Никите Кожемяке. Беседа « О характере богатырей Руси».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.Консультация для родителей « Воспитание трудом»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                                                    Февраль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 День защитника Отечества»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Беседа на тему «Что лучше – худой мир или хорошая война?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Ручной труд : (</a:t>
            </a: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портрет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папы)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спортивный праздник </a:t>
            </a: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«Защита границы»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351192"/>
      </p:ext>
    </p:extLst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79928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Март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«Мамы всякие нужны, мамы всякие важны»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 Беседа на тему «Мама, нет на свете дороже тебя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2.Рисование </a:t>
            </a: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«Портрет моей мамы»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3.Заучивание </a:t>
            </a: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пословиц о маме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Продуктивная деятельность «Подарок маме»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Апрель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«Краса ненаглядная»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 Беседа на тему «Народно-прикладное искусство России»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 .Рисование «Золотая хохлома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Лепка дымковской игрушки 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.Консультация </a:t>
            </a: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для родителей « Народное искусство и детское творчество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b="1" dirty="0"/>
              <a:t>Май</a:t>
            </a:r>
            <a:endParaRPr lang="ru-RU" sz="2000" dirty="0"/>
          </a:p>
          <a:p>
            <a:r>
              <a:rPr lang="ru-RU" sz="2000" b="1" dirty="0"/>
              <a:t>«Этот день Победы»</a:t>
            </a:r>
            <a:endParaRPr lang="ru-RU" sz="2000" dirty="0"/>
          </a:p>
          <a:p>
            <a:r>
              <a:rPr lang="ru-RU" sz="2000" dirty="0"/>
              <a:t>1. Беседа на тему «Дети-герои»</a:t>
            </a:r>
          </a:p>
          <a:p>
            <a:r>
              <a:rPr lang="ru-RU" sz="2000" dirty="0"/>
              <a:t>2. Пение фронтовых песен; заучивание стихов о войне.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72982"/>
      </p:ext>
    </p:extLst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"/>
            <a:ext cx="763284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  <a:p>
            <a:r>
              <a:rPr lang="ru-RU" sz="2400" b="1" dirty="0"/>
              <a:t>Май</a:t>
            </a:r>
            <a:endParaRPr lang="ru-RU" sz="2400" dirty="0"/>
          </a:p>
          <a:p>
            <a:r>
              <a:rPr lang="ru-RU" sz="2400" b="1" dirty="0"/>
              <a:t>«Этот день Победы»</a:t>
            </a:r>
            <a:endParaRPr lang="ru-RU" sz="2400" dirty="0"/>
          </a:p>
          <a:p>
            <a:r>
              <a:rPr lang="ru-RU" sz="2400" dirty="0"/>
              <a:t>1. Беседа на тему «Дети-герои</a:t>
            </a:r>
            <a:r>
              <a:rPr lang="ru-RU" sz="2400" dirty="0" smtClean="0"/>
              <a:t>»</a:t>
            </a:r>
            <a:endParaRPr lang="ru-RU" sz="2400" dirty="0"/>
          </a:p>
          <a:p>
            <a:r>
              <a:rPr lang="ru-RU" sz="2400" dirty="0"/>
              <a:t>2</a:t>
            </a:r>
            <a:r>
              <a:rPr lang="ru-RU" sz="2400" dirty="0" smtClean="0"/>
              <a:t>. Пение фронтовых </a:t>
            </a:r>
            <a:r>
              <a:rPr lang="ru-RU" sz="2400" dirty="0"/>
              <a:t>песен; заучивание стихов о войне.</a:t>
            </a:r>
          </a:p>
          <a:p>
            <a:r>
              <a:rPr lang="ru-RU" sz="2400" b="1" dirty="0"/>
              <a:t> 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19415702"/>
      </p:ext>
    </p:extLst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467544" y="255381"/>
            <a:ext cx="8280920" cy="714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ЗАКЛЮЧЕНИЕ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настоящее время этот проект актуален и особенно труден, требует большого такта и терпения, так как в молодых семьях вопросы воспитания патриотизма не считаются важными, и зачастую вызывают лишь недоумение.</a:t>
            </a:r>
            <a:endParaRPr kumimoji="0" lang="ru-RU" sz="16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Привлечение семьи к патриотическому воспитанию детей требует от воспитателя особого такта, внимания и чуткости к каждому ребенку. Добровольность участия каждого — обязательное требование и условие данного проекта.</a:t>
            </a:r>
            <a:endParaRPr kumimoji="0" lang="ru-RU" sz="16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Центральную роль в гражданском обществе занимает личность гражданина.</a:t>
            </a:r>
            <a:endParaRPr kumimoji="0" lang="ru-RU" sz="16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   Ключевую роль играет семья, т.к. именно семья выполняет ряд связанных с потребностями личности и общества функций: репродуктивную, воспитательную, хозяйственно-экономическую, духовно-эмоциональную и др.</a:t>
            </a:r>
            <a:endParaRPr kumimoji="0" lang="ru-RU" sz="16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indent="2286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      Формирование патриотических чувств проходит эффективнее, если установить тесную связь с семьёй. Позиция родителей является основой семейного воспитания ребёнка. С малых лет ребёнок может ощутить причастность к жизни своего народа, почувствовать себя сыном не только своих родителей, а </a:t>
            </a:r>
            <a:r>
              <a:rPr lang="ru-RU" sz="16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любовь к родине, к своему городу, к своей семье и друзьям, учить помогать друг – другу, в общем, воспитать настоящего достойного человека – гражданина Российской Федерации.</a:t>
            </a:r>
            <a:endParaRPr lang="ru-RU" sz="1600" i="1" dirty="0" smtClean="0">
              <a:latin typeface="Arial" pitchFamily="34" charset="0"/>
              <a:cs typeface="Arial" pitchFamily="34" charset="0"/>
            </a:endParaRPr>
          </a:p>
          <a:p>
            <a:pPr lvl="0" indent="2286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   Одним из решений патриотического воспитания становится организация единого воспитательно-образовательного пространства для воспитанников, которое поддерживается в ДОУ и семье.</a:t>
            </a:r>
            <a:endParaRPr lang="ru-RU" sz="1600" i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и всего Отечества. Это чувство должно возникнуть ещё до того, как ребёнок осознает понятия «родина», «государство», «общество».</a:t>
            </a:r>
            <a:endParaRPr kumimoji="0" lang="ru-RU" sz="16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   Ко всему прочему патриотическое воспитание формирует в будущем человеке любовь к другим людям, учит помогать людям, воспитывает в человеке благородство.   </a:t>
            </a:r>
            <a:endParaRPr kumimoji="0" lang="ru-RU" sz="16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6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6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98719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1027" name="Picture 3" descr="C:\Users\Admin\Desktop\презентация\IMG_20221031_145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488832" cy="61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7204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2050" name="Picture 2" descr="C:\Users\Admin\Desktop\презентация\IMG_20221031_1414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22" y="673990"/>
            <a:ext cx="5112568" cy="618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7373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3074" name="Picture 2" descr="C:\Users\Admin\Desktop\презентация\IMG_20221031_1414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576064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7087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4098" name="Picture 2" descr="C:\Users\Admin\Desktop\презентация\IMG_20221031_1356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0569"/>
            <a:ext cx="6336704" cy="66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25608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5122" name="Picture 2" descr="C:\Users\Admin\Desktop\презентация\IMG_20221031_1355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612068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8962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6146" name="Picture 2" descr="C:\Users\Admin\Desktop\презентация\IMG_20221031_1348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633670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6531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-1555516"/>
            <a:ext cx="9144000" cy="738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rgbClr val="181818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rgbClr val="181818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rgbClr val="181818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rgbClr val="181818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rgbClr val="181818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rgbClr val="181818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Этапы реализации проекта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 этап организационный – изучение проблемы, создание условий;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II этап практический – внедрение 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воспитательно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– образовательный процесс эффективных методов и приемов работы по расширению знаний дошкольников о своей Родине;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III этап обобщающий -  обработка результатов по реализации проекта.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проекте предусмотрена работа с родителями, как полноправными партнерами образовательного процесса. Данная методическая разработка носит практический характер и будет интересна воспитателям дошкольных учреждений.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929098"/>
      </p:ext>
    </p:extLst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7170" name="Picture 2" descr="C:\Users\Admin\Desktop\презентация\IMG_20221031_155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423" y="476672"/>
            <a:ext cx="453650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0742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8194" name="Picture 2" descr="C:\Users\Admin\Desktop\презентация\IMG-20221031-WA0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4846"/>
            <a:ext cx="7344816" cy="621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94064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9218" name="Picture 2" descr="C:\Users\Admin\Desktop\презентация\IMG_20220901_1109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8085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41629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5" name="Picture 2" descr="C:\Users\Admin\Desktop\презентация\IMG-20221030-WA0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56084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94096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11266" name="Picture 2" descr="C:\Users\Admin\Desktop\презентация\IMG_20221031_1525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245884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33413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7534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12290" name="Picture 2" descr="C:\Users\Admin\Desktop\презентация\2022-10-31-14-26-30-3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04664"/>
            <a:ext cx="494801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28295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13314" name="Picture 2" descr="C:\Users\Admin\Desktop\презентация\IMG_20221031_141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5861"/>
            <a:ext cx="4906604" cy="654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14528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14338" name="Picture 2" descr="C:\Users\Admin\Desktop\презентация\IMG_20221031_124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0689"/>
            <a:ext cx="6192688" cy="550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85746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1026" name="Picture 2" descr="C:\Users\Admin\Desktop\2023-06-05-22-46-49-6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315416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16606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2050" name="Picture 2" descr="C:\Users\Admin\Desktop\2023-06-05-22-50-41-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4651"/>
            <a:ext cx="4680520" cy="624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IMG_20230605_2356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684" y="1905000"/>
            <a:ext cx="4063761" cy="361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85916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578631"/>
            <a:ext cx="889248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АКТУАЛЬНОСТЬ</a:t>
            </a: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Родина, Отечество. … В корнях этих слов близкие каждому образы: мать и отец, родители, те, кто дает жизнь новому существу. Воспитание чувства патриотизма у дошкольников – процесс сложный и длительный. Любовь к близким людям, к детскому саду, к родному поселку и родной стране играют огромную роль в становлении личности ребенка.</a:t>
            </a: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последние годы идет переосмысление сущности патриотического воспитания: идея воспитания патриотизма и гражданственности, приобретая все большее общественное значение, становится задачей государственной важности. Современные исследователи в качестве основополагающего фактора интеграции социальных и педагогических условий в патриотическом и гражданском воспитании дошкольников рассматривают национально – региональный компонент. При этом акцент делается на воспитание любви к родному дому, природе, культуре малой Родины.</a:t>
            </a: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777414"/>
      </p:ext>
    </p:extLst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3074" name="Picture 2" descr="C:\Users\Admin\Desktop\2023-06-05-23-05-10-2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604678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69748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4099" name="Picture 3" descr="C:\Users\Admin\Desktop\IMG_20230605_2341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637" y="0"/>
            <a:ext cx="5691676" cy="676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2192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5122" name="Picture 2" descr="C:\Users\Admin\Desktop\2023-06-05-22-57-24-1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0"/>
            <a:ext cx="91380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662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6146" name="Picture 2" descr="C:\Users\Admin\Desktop\IMG-20230605-WA00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1995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endParaRPr lang="ru-RU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r>
              <a:rPr lang="ru-RU" sz="4000" b="1" dirty="0" smtClean="0"/>
              <a:t>Спасибо за просмотр!</a:t>
            </a:r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endParaRPr lang="ru-RU" sz="4000" b="1" dirty="0" smtClean="0"/>
          </a:p>
          <a:p>
            <a:pPr algn="ctr">
              <a:buNone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0541617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95536" y="-39595"/>
            <a:ext cx="8064896" cy="717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 ПРОЕКТА: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Проект направлен на формирование нравственно - патриотического отношения и чувства сопричастности к семье, поселку, стране.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ЗАДАЧИ ПРОЕКТА: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·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    воспитание у ребенка любви и привязанности к своей семье, дому, детскому саду, улице, поселку через все виды детской деятельности;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·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    расширение представлений о городах России;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·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    знакомство детей с символами государства (герб, флаг, гимн);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·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    развитие чувства ответственности и гордости за достижения страны;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·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    развитие интереса к русским традициям, обычаям, промыслам;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·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    формирование толерантности, чувства уважения к другим народам, их традициям;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·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    формирование нравственно-патриотических чувств посредством ознакомления детей с произведениями пейзажной живописи, народного декоративно-прикладного искусства и архитектуры;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·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    формирование эмоционального отклика и тепла, бережного, заботливого отношения к природе и всему живому, к предметам и явлениям окружающей действительности.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91197"/>
      </p:ext>
    </p:extLst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65344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Тип  проекта:</a:t>
            </a:r>
            <a:r>
              <a:rPr lang="ru-RU" sz="3600" dirty="0"/>
              <a:t>  тематический.</a:t>
            </a:r>
          </a:p>
          <a:p>
            <a:r>
              <a:rPr lang="ru-RU" sz="3600" b="1" dirty="0"/>
              <a:t> </a:t>
            </a:r>
            <a:endParaRPr lang="ru-RU" sz="3600" dirty="0"/>
          </a:p>
          <a:p>
            <a:r>
              <a:rPr lang="ru-RU" sz="3600" b="1" dirty="0"/>
              <a:t>Срок проекта:</a:t>
            </a:r>
            <a:r>
              <a:rPr lang="ru-RU" sz="3600" dirty="0"/>
              <a:t>  долгосрочный</a:t>
            </a:r>
          </a:p>
          <a:p>
            <a:r>
              <a:rPr lang="ru-RU" sz="3600" b="1" dirty="0"/>
              <a:t> </a:t>
            </a:r>
            <a:endParaRPr lang="ru-RU" sz="3600" dirty="0"/>
          </a:p>
          <a:p>
            <a:r>
              <a:rPr lang="ru-RU" sz="3600" b="1" dirty="0"/>
              <a:t> Участники проекта:</a:t>
            </a:r>
            <a:r>
              <a:rPr lang="ru-RU" sz="3600" dirty="0"/>
              <a:t> педагоги, дети, родители</a:t>
            </a:r>
          </a:p>
          <a:p>
            <a:r>
              <a:rPr lang="ru-RU" sz="3600" b="1" dirty="0"/>
              <a:t> </a:t>
            </a:r>
            <a:endParaRPr lang="ru-RU" sz="3600" dirty="0"/>
          </a:p>
          <a:p>
            <a:r>
              <a:rPr lang="ru-RU" sz="3600" b="1" dirty="0"/>
              <a:t> 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92445930"/>
      </p:ext>
    </p:extLst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660648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Система и последовательность работы по нравственно-патриотическому воспитанию детей: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-Семья </a:t>
            </a:r>
            <a:br>
              <a:rPr lang="ru-RU" sz="2800" dirty="0"/>
            </a:br>
            <a:r>
              <a:rPr lang="ru-RU" sz="2800" dirty="0"/>
              <a:t>- Детский сад </a:t>
            </a:r>
            <a:br>
              <a:rPr lang="ru-RU" sz="2800" dirty="0"/>
            </a:br>
            <a:r>
              <a:rPr lang="ru-RU" sz="2800" dirty="0"/>
              <a:t>- Родная улица, район </a:t>
            </a:r>
            <a:br>
              <a:rPr lang="ru-RU" sz="2800" dirty="0"/>
            </a:br>
            <a:r>
              <a:rPr lang="ru-RU" sz="2800" dirty="0"/>
              <a:t>- Родной поселок, село </a:t>
            </a:r>
            <a:br>
              <a:rPr lang="ru-RU" sz="2800" dirty="0"/>
            </a:br>
            <a:r>
              <a:rPr lang="ru-RU" sz="2800" dirty="0"/>
              <a:t>- Страна, ее столица, символика </a:t>
            </a:r>
            <a:br>
              <a:rPr lang="ru-RU" sz="2800" dirty="0"/>
            </a:br>
            <a:r>
              <a:rPr lang="ru-RU" sz="2800" dirty="0"/>
              <a:t>- Права и обязанности (Конституция) </a:t>
            </a:r>
            <a:br>
              <a:rPr lang="ru-RU" sz="2800" dirty="0"/>
            </a:br>
            <a:r>
              <a:rPr lang="ru-RU" sz="2800" dirty="0"/>
              <a:t>- Права ребенка(конвенция) </a:t>
            </a:r>
          </a:p>
          <a:p>
            <a:r>
              <a:rPr lang="ru-RU" sz="2800" dirty="0"/>
              <a:t>Тематическое планирование способствует эффективному и системному усвоению детьми знаний о своей стране, родном крае, той местности, где они живут.</a:t>
            </a:r>
          </a:p>
          <a:p>
            <a:r>
              <a:rPr lang="ru-RU" b="1" dirty="0"/>
              <a:t>  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9306129"/>
      </p:ext>
    </p:extLst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76328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Формы работы:</a:t>
            </a:r>
            <a:endParaRPr lang="ru-RU" sz="2400" dirty="0"/>
          </a:p>
          <a:p>
            <a:r>
              <a:rPr lang="ru-RU" sz="2400" b="1" u="sng" dirty="0"/>
              <a:t>с детьми:</a:t>
            </a:r>
            <a:endParaRPr lang="ru-RU" sz="2400" dirty="0"/>
          </a:p>
          <a:p>
            <a:r>
              <a:rPr lang="ru-RU" sz="2400" dirty="0"/>
              <a:t>беседы, занятия, рассматривание семейных альбомов, иллюстраций, выставки детских работ по проекту в ДОУ, заучивание стихов, пословиц, поговорок про семью, творческая речевая деятельность, утренники, развлечения; дидактические и сюжетно-ролевые игры по проекту;   сочинение рассказов и о семье.</a:t>
            </a:r>
          </a:p>
          <a:p>
            <a:r>
              <a:rPr lang="ru-RU" sz="2400" b="1" dirty="0"/>
              <a:t> </a:t>
            </a:r>
            <a:endParaRPr lang="ru-RU" sz="2400" dirty="0"/>
          </a:p>
          <a:p>
            <a:r>
              <a:rPr lang="ru-RU" sz="2400" b="1" u="sng" dirty="0"/>
              <a:t>с родителями:</a:t>
            </a:r>
            <a:endParaRPr lang="ru-RU" sz="2400" dirty="0"/>
          </a:p>
          <a:p>
            <a:r>
              <a:rPr lang="ru-RU" sz="2400" dirty="0"/>
              <a:t>беседы, консультации, родительские собрания по темам </a:t>
            </a:r>
            <a:r>
              <a:rPr lang="ru-RU" sz="2400" dirty="0" smtClean="0"/>
              <a:t>проекта.</a:t>
            </a:r>
            <a:endParaRPr lang="ru-RU" sz="2400" dirty="0"/>
          </a:p>
          <a:p>
            <a:r>
              <a:rPr lang="ru-RU" b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4874079"/>
      </p:ext>
    </p:extLst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0528" y="1"/>
            <a:ext cx="93245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План проведения мероприятий по проекту « Воспитываем патриотов»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Сентябрь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«Моя семья»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 Беседа на тему «Я горжусь трудом своих родителей».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 Аппликация с детьми «Флаг России»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 .Рисование на тему «Я и моя семья».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 .Работа над понятиями: семья, фамилия, имя, отчество.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5.Работа с родителями: изготовление герба семьи.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Октябрь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«Я люблю свой детский сад и поселок, где я живу».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 Прогулка «Мой детский сад»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 «Наши добрые дела» (сбор опавших листьев, помощь дворнику в уборке территории).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3. Составление коллективного рассказа детьми о родном поселке.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 .Конструирование «Там, где я живу, красиво»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5.Родительское собрание «</a:t>
            </a:r>
            <a:r>
              <a:rPr lang="ru-RU" sz="2400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Нравственнно</a:t>
            </a: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 патриотическое воспитание детей дошкольного возраста.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4995"/>
      </p:ext>
    </p:ext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942" y="476672"/>
            <a:ext cx="777686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Ноябрь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«Наша </a:t>
            </a:r>
            <a:r>
              <a:rPr lang="ru-RU" sz="24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Родина – Россия»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 Беседа на тему «Я люблю тебя, Россия»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 «Государственная символика России» (прослушивание гимна России, раскрашивание нарисованного флага)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3.Беседа « Край ты мой, родной»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4.Рисование «Национальный костюм»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5. Работа с родителями: родительское собрание «Воспитываем патриотов»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Декабрь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 Москва – главный город нашей Родины»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 Экскурсия по Красной площади (по иллюстрациям)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 Заучивание стихотворений о Москве.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3. Аппликация «Башня московского Кремля»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4. Работа с родителями: консультация « Зимние забавы на каникулах»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389656"/>
      </p:ext>
    </p:extLst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421</Words>
  <Application>Microsoft Office PowerPoint</Application>
  <PresentationFormat>Экран (4:3)</PresentationFormat>
  <Paragraphs>355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Любовь к родному краю,  родной культуре, родной речи  начинается с малого –  любви к своей семье, к своему жилищу,  к своему детскому саду.  Постепенно расширяясь, эта любовь  переходит в любовь к родной стране,  к ее истории, прошлому и настоящему,  ко всему человечеству.                                                     Д.С. Лихачев</dc:title>
  <dc:creator>Наталья</dc:creator>
  <cp:lastModifiedBy>Admin</cp:lastModifiedBy>
  <cp:revision>25</cp:revision>
  <cp:lastPrinted>2022-10-31T08:36:07Z</cp:lastPrinted>
  <dcterms:created xsi:type="dcterms:W3CDTF">2011-01-16T13:08:36Z</dcterms:created>
  <dcterms:modified xsi:type="dcterms:W3CDTF">2023-06-06T01:13:23Z</dcterms:modified>
</cp:coreProperties>
</file>